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2" r:id="rId25"/>
    <p:sldId id="284" r:id="rId26"/>
    <p:sldId id="285" r:id="rId27"/>
    <p:sldId id="286" r:id="rId28"/>
    <p:sldId id="287" r:id="rId29"/>
    <p:sldId id="288" r:id="rId30"/>
    <p:sldId id="289" r:id="rId31"/>
    <p:sldId id="290" r:id="rId32"/>
    <p:sldId id="291" r:id="rId33"/>
    <p:sldId id="293" r:id="rId34"/>
    <p:sldId id="294" r:id="rId35"/>
    <p:sldId id="295" r:id="rId36"/>
    <p:sldId id="296" r:id="rId37"/>
    <p:sldId id="297" r:id="rId38"/>
    <p:sldId id="298" r:id="rId39"/>
    <p:sldId id="299" r:id="rId40"/>
    <p:sldId id="301" r:id="rId41"/>
    <p:sldId id="302" r:id="rId42"/>
    <p:sldId id="303" r:id="rId43"/>
    <p:sldId id="304" r:id="rId44"/>
    <p:sldId id="306" r:id="rId45"/>
    <p:sldId id="305"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CA"/>
    <a:srgbClr val="AED3E4"/>
    <a:srgbClr val="456378"/>
    <a:srgbClr val="FFFFFF"/>
    <a:srgbClr val="FFAC40"/>
    <a:srgbClr val="87D698"/>
    <a:srgbClr val="71B57F"/>
    <a:srgbClr val="79929E"/>
    <a:srgbClr val="96C6E7"/>
    <a:srgbClr val="139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4"/>
    <p:restoredTop sz="35819"/>
  </p:normalViewPr>
  <p:slideViewPr>
    <p:cSldViewPr snapToGrid="0">
      <p:cViewPr varScale="1">
        <p:scale>
          <a:sx n="37" d="100"/>
          <a:sy n="37" d="100"/>
        </p:scale>
        <p:origin x="156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f74fefaea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f74fefaea_1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GAIL:</a:t>
            </a:r>
          </a:p>
          <a:p>
            <a:pPr marL="0" lvl="0" indent="0" algn="l" rtl="0">
              <a:spcBef>
                <a:spcPts val="0"/>
              </a:spcBef>
              <a:spcAft>
                <a:spcPts val="0"/>
              </a:spcAft>
              <a:buNone/>
            </a:pPr>
            <a:r>
              <a:rPr lang="en-US" dirty="0"/>
              <a:t>As we do every year, Buildium and NARPM gathered data from </a:t>
            </a:r>
            <a:r>
              <a:rPr lang="en-US" dirty="0" smtClean="0"/>
              <a:t>U.S</a:t>
            </a:r>
            <a:r>
              <a:rPr lang="en-US" dirty="0"/>
              <a:t>.-based property </a:t>
            </a:r>
            <a:r>
              <a:rPr lang="en-US" dirty="0" smtClean="0"/>
              <a:t>managers, and </a:t>
            </a:r>
            <a:r>
              <a:rPr lang="en-US" dirty="0"/>
              <a:t>in </a:t>
            </a:r>
            <a:r>
              <a:rPr lang="en-US" dirty="0" smtClean="0"/>
              <a:t>2018 we had</a:t>
            </a:r>
            <a:r>
              <a:rPr lang="en-US" baseline="0" dirty="0" smtClean="0"/>
              <a:t> </a:t>
            </a:r>
            <a:r>
              <a:rPr lang="en-US" dirty="0" smtClean="0"/>
              <a:t>1,857 respondents </a:t>
            </a:r>
            <a:r>
              <a:rPr lang="en-US" dirty="0"/>
              <a:t>(almost a 40% increase over last year’s participation).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data that follows has remained fairly consistent each year - we’ll call out anything that we saw move in this year’s survey, but here’s a quick snapshot of who you are:</a:t>
            </a:r>
            <a:endParaRPr dirty="0"/>
          </a:p>
        </p:txBody>
      </p:sp>
      <p:sp>
        <p:nvSpPr>
          <p:cNvPr id="180" name="Google Shape;180;g3f74fefaea_1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ea typeface="Calibri"/>
                <a:cs typeface="Calibri"/>
                <a:sym typeface="Calibri"/>
              </a:rPr>
              <a:t>GAIL: Most respondents are managing mixed portfolios - of this group, 77% manage single family rentals, 65% manage multi family rentals, 31% manage condos or community associations</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ea typeface="Calibri"/>
                <a:cs typeface="Calibri"/>
                <a:sym typeface="Calibri"/>
              </a:rPr>
              <a:t/>
            </a:r>
            <a:br>
              <a:rPr lang="en-US" sz="1200" b="0" i="0" u="none" strike="noStrike" cap="none" dirty="0" smtClean="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
        <p:nvSpPr>
          <p:cNvPr id="188" name="Google Shape;188;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GAIL: 71% manage other people’s properties, 56% are owner-operators, and 15% are managing community</a:t>
            </a:r>
            <a:r>
              <a:rPr lang="en-US" sz="1200" b="0" i="0" u="none" strike="noStrike" cap="none" baseline="0" dirty="0">
                <a:solidFill>
                  <a:schemeClr val="dk1"/>
                </a:solidFill>
                <a:latin typeface="Calibri"/>
                <a:ea typeface="Calibri"/>
                <a:cs typeface="Calibri"/>
                <a:sym typeface="Calibri"/>
              </a:rPr>
              <a:t> associations</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95" name="Google Shape;19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ea typeface="Calibri"/>
                <a:cs typeface="Calibri"/>
                <a:sym typeface="Calibri"/>
              </a:rPr>
              <a:t>GAIL:  50% manage fewer than 100 units, 35% manage between 101-500 units, with 15% managing more than 500 units </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ea typeface="Calibri"/>
                <a:cs typeface="Calibri"/>
                <a:sym typeface="Calibri"/>
              </a:rPr>
              <a:t/>
            </a:r>
            <a:br>
              <a:rPr lang="en-US" sz="1200" b="0" i="0" u="none" strike="noStrike" cap="none" dirty="0" smtClean="0">
                <a:solidFill>
                  <a:schemeClr val="dk1"/>
                </a:solidFill>
                <a:latin typeface="Calibri"/>
                <a:ea typeface="Calibri"/>
                <a:cs typeface="Calibri"/>
                <a:sym typeface="Calibri"/>
              </a:rPr>
            </a:br>
            <a:r>
              <a:rPr lang="en-US" sz="1200" b="0" i="0" u="none" strike="noStrike" cap="none" dirty="0" smtClean="0">
                <a:solidFill>
                  <a:schemeClr val="dk1"/>
                </a:solidFill>
                <a:latin typeface="Calibri"/>
                <a:ea typeface="Calibri"/>
                <a:cs typeface="Calibri"/>
                <a:sym typeface="Calibri"/>
              </a:rPr>
              <a:t>We know that NARPM members manage 100-500 units, so we know this aligns with our own membership data.</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ea typeface="Calibri"/>
                <a:cs typeface="Calibri"/>
                <a:sym typeface="Calibri"/>
              </a:rPr>
              <a:t/>
            </a:r>
            <a:br>
              <a:rPr lang="en-US" sz="1200" b="0" i="0" u="none" strike="noStrike" cap="none" dirty="0" smtClean="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
        <p:nvSpPr>
          <p:cNvPr id="202" name="Google Shape;20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GAIL:</a:t>
            </a:r>
          </a:p>
          <a:p>
            <a:pPr marL="0" marR="0" lvl="0" indent="0" algn="l" rtl="0">
              <a:lnSpc>
                <a:spcPct val="100000"/>
              </a:lnSpc>
              <a:spcBef>
                <a:spcPts val="0"/>
              </a:spcBef>
              <a:spcAft>
                <a:spcPts val="0"/>
              </a:spcAft>
              <a:buClr>
                <a:schemeClr val="dk1"/>
              </a:buClr>
              <a:buSzPts val="1200"/>
              <a:buFont typeface="Calibri"/>
              <a:buNone/>
            </a:pPr>
            <a:r>
              <a:rPr lang="en-US" dirty="0" smtClean="0"/>
              <a:t>And, from a revenue perspective, you reported quite a range. More than half of you reported revenues under $250k/year, 13% make more than $1M</a:t>
            </a:r>
          </a:p>
          <a:p>
            <a:pPr marL="0" marR="0" lvl="0" indent="0" algn="l" rtl="0">
              <a:lnSpc>
                <a:spcPct val="100000"/>
              </a:lnSpc>
              <a:spcBef>
                <a:spcPts val="0"/>
              </a:spcBef>
              <a:spcAft>
                <a:spcPts val="0"/>
              </a:spcAft>
              <a:buClr>
                <a:schemeClr val="dk1"/>
              </a:buClr>
              <a:buSzPts val="1200"/>
              <a:buFont typeface="Calibri"/>
              <a:buNone/>
            </a:pPr>
            <a:endParaRPr lang="en-US" dirty="0" smtClean="0"/>
          </a:p>
          <a:p>
            <a:pPr marL="0" marR="0" lvl="0" indent="0" algn="l" rtl="0">
              <a:lnSpc>
                <a:spcPct val="100000"/>
              </a:lnSpc>
              <a:spcBef>
                <a:spcPts val="0"/>
              </a:spcBef>
              <a:spcAft>
                <a:spcPts val="0"/>
              </a:spcAft>
              <a:buClr>
                <a:schemeClr val="dk1"/>
              </a:buClr>
              <a:buSzPts val="1200"/>
              <a:buFont typeface="Calibri"/>
              <a:buNone/>
            </a:pPr>
            <a:r>
              <a:rPr lang="en-US" dirty="0" smtClean="0"/>
              <a:t>We noticed a slight lift in 2018 over 2017 – last year 59% reported under $250k/year while this year 52% fit that category, with more growth in the $750-1M category, up from 5% to 8% this year. </a:t>
            </a:r>
          </a:p>
          <a:p>
            <a:pPr marL="0" marR="0" lvl="0" indent="0" algn="l" rtl="0">
              <a:lnSpc>
                <a:spcPct val="100000"/>
              </a:lnSpc>
              <a:spcBef>
                <a:spcPts val="0"/>
              </a:spcBef>
              <a:spcAft>
                <a:spcPts val="0"/>
              </a:spcAft>
              <a:buClr>
                <a:schemeClr val="dk1"/>
              </a:buClr>
              <a:buSzPts val="1200"/>
              <a:buFont typeface="Calibri"/>
              <a:buNone/>
            </a:pPr>
            <a:r>
              <a:rPr lang="en-US" dirty="0" smtClean="0"/>
              <a:t/>
            </a:r>
            <a:br>
              <a:rPr lang="en-US" dirty="0" smtClean="0"/>
            </a:br>
            <a:r>
              <a:rPr lang="en-US" dirty="0" smtClean="0"/>
              <a:t>In summary, we were happy to see that your revenue is growing! You’re making more money!</a:t>
            </a:r>
          </a:p>
          <a:p>
            <a:pPr marL="0" marR="0" lvl="0" indent="0" algn="l" rtl="0">
              <a:lnSpc>
                <a:spcPct val="100000"/>
              </a:lnSpc>
              <a:spcBef>
                <a:spcPts val="0"/>
              </a:spcBef>
              <a:spcAft>
                <a:spcPts val="0"/>
              </a:spcAft>
              <a:buClr>
                <a:schemeClr val="dk1"/>
              </a:buClr>
              <a:buSzPts val="1200"/>
              <a:buFont typeface="Calibri"/>
              <a:buNone/>
            </a:pPr>
            <a:r>
              <a:rPr lang="en-US" dirty="0" smtClean="0"/>
              <a:t/>
            </a:r>
            <a:br>
              <a:rPr lang="en-US" dirty="0" smtClean="0"/>
            </a:br>
            <a:endParaRPr lang="en-US" dirty="0"/>
          </a:p>
          <a:p>
            <a:pPr marL="0" marR="0" lvl="0" indent="0" algn="l" rtl="0">
              <a:spcBef>
                <a:spcPts val="0"/>
              </a:spcBef>
              <a:spcAft>
                <a:spcPts val="0"/>
              </a:spcAft>
              <a:buNone/>
            </a:pPr>
            <a:r>
              <a:rPr lang="en-US" dirty="0"/>
              <a:t>**DON’T READ, FOR NOTES ONLY**</a:t>
            </a:r>
          </a:p>
          <a:p>
            <a:pPr marL="0" marR="0" lvl="0" indent="0" algn="l" rtl="0">
              <a:spcBef>
                <a:spcPts val="0"/>
              </a:spcBef>
              <a:spcAft>
                <a:spcPts val="0"/>
              </a:spcAft>
              <a:buNone/>
            </a:pPr>
            <a:r>
              <a:rPr lang="en-US" dirty="0"/>
              <a:t>2017:</a:t>
            </a:r>
          </a:p>
          <a:p>
            <a:pPr marL="0" marR="0" lvl="0" indent="0" algn="l" rtl="0">
              <a:spcBef>
                <a:spcPts val="0"/>
              </a:spcBef>
              <a:spcAft>
                <a:spcPts val="0"/>
              </a:spcAft>
              <a:buNone/>
            </a:pPr>
            <a:r>
              <a:rPr lang="en-US" dirty="0"/>
              <a:t>&lt;100: 32%</a:t>
            </a:r>
          </a:p>
          <a:p>
            <a:pPr marL="0" marR="0" lvl="0" indent="0" algn="l" rtl="0">
              <a:spcBef>
                <a:spcPts val="0"/>
              </a:spcBef>
              <a:spcAft>
                <a:spcPts val="0"/>
              </a:spcAft>
              <a:buNone/>
            </a:pPr>
            <a:r>
              <a:rPr lang="en-US" dirty="0"/>
              <a:t>100-249: 27%</a:t>
            </a:r>
          </a:p>
          <a:p>
            <a:pPr marL="0" marR="0" lvl="0" indent="0" algn="l" rtl="0">
              <a:spcBef>
                <a:spcPts val="0"/>
              </a:spcBef>
              <a:spcAft>
                <a:spcPts val="0"/>
              </a:spcAft>
              <a:buNone/>
            </a:pPr>
            <a:r>
              <a:rPr lang="en-US" dirty="0"/>
              <a:t>250-499: 16%</a:t>
            </a:r>
          </a:p>
          <a:p>
            <a:pPr marL="0" marR="0" lvl="0" indent="0" algn="l" rtl="0">
              <a:spcBef>
                <a:spcPts val="0"/>
              </a:spcBef>
              <a:spcAft>
                <a:spcPts val="0"/>
              </a:spcAft>
              <a:buNone/>
            </a:pPr>
            <a:r>
              <a:rPr lang="en-US" dirty="0"/>
              <a:t>500-749: 9%</a:t>
            </a:r>
          </a:p>
          <a:p>
            <a:pPr marL="0" marR="0" lvl="0" indent="0" algn="l" rtl="0">
              <a:spcBef>
                <a:spcPts val="0"/>
              </a:spcBef>
              <a:spcAft>
                <a:spcPts val="0"/>
              </a:spcAft>
              <a:buNone/>
            </a:pPr>
            <a:r>
              <a:rPr lang="en-US" dirty="0"/>
              <a:t>750-1M: 5%</a:t>
            </a:r>
          </a:p>
          <a:p>
            <a:pPr marL="0" marR="0" lvl="0" indent="0" algn="l" rtl="0">
              <a:spcBef>
                <a:spcPts val="0"/>
              </a:spcBef>
              <a:spcAft>
                <a:spcPts val="0"/>
              </a:spcAft>
              <a:buNone/>
            </a:pPr>
            <a:r>
              <a:rPr lang="en-US" dirty="0"/>
              <a:t>1M+: 11%</a:t>
            </a:r>
            <a:endParaRPr dirty="0"/>
          </a:p>
        </p:txBody>
      </p:sp>
      <p:sp>
        <p:nvSpPr>
          <p:cNvPr id="209" name="Google Shape;20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CHRIS: </a:t>
            </a:r>
          </a:p>
          <a:p>
            <a:pPr marL="0" marR="0" lvl="0" indent="0" algn="l" rtl="0">
              <a:lnSpc>
                <a:spcPct val="100000"/>
              </a:lnSpc>
              <a:spcBef>
                <a:spcPts val="0"/>
              </a:spcBef>
              <a:spcAft>
                <a:spcPts val="0"/>
              </a:spcAft>
              <a:buClr>
                <a:schemeClr val="dk1"/>
              </a:buClr>
              <a:buSzPts val="1200"/>
              <a:buFont typeface="Calibri"/>
              <a:buNone/>
            </a:pPr>
            <a:r>
              <a:rPr lang="en-US" dirty="0" smtClean="0"/>
              <a:t>Can’t say this definitively yet, but we think we’re starting to see something in the data that hints at a trend we want to dig into, which is about the future of the industry as a career. We see a decrease in the number of property managers entering the field in the last few years (21% 2017 and 14% 2018), as well as an increase in the 20+ year group (19% in 2017 to 22% in 2018), indicating that we may be seeing a growing segment of property managers who are approaching retirement from the industry, without an equal number of property managers entering it. </a:t>
            </a:r>
          </a:p>
          <a:p>
            <a:pPr marL="0" marR="0" lvl="0" indent="0" algn="l" rtl="0">
              <a:lnSpc>
                <a:spcPct val="100000"/>
              </a:lnSpc>
              <a:spcBef>
                <a:spcPts val="0"/>
              </a:spcBef>
              <a:spcAft>
                <a:spcPts val="0"/>
              </a:spcAft>
              <a:buClr>
                <a:schemeClr val="dk1"/>
              </a:buClr>
              <a:buSzPts val="1200"/>
              <a:buFont typeface="Calibri"/>
              <a:buNone/>
            </a:pPr>
            <a:r>
              <a:rPr lang="en-US" dirty="0" smtClean="0"/>
              <a:t/>
            </a:r>
            <a:br>
              <a:rPr lang="en-US" dirty="0" smtClean="0"/>
            </a:br>
            <a:r>
              <a:rPr lang="en-US" dirty="0" smtClean="0"/>
              <a:t>What could this mean for those of you still in the middle of your career? This is a question we will definitely be asking over the course of 2019 and we will continue to present this in next year’s session. It’s something we look forward to digging into this year</a:t>
            </a:r>
          </a:p>
          <a:p>
            <a:pPr marL="0" marR="0" lvl="0" indent="0" algn="l" rtl="0">
              <a:lnSpc>
                <a:spcPct val="100000"/>
              </a:lnSpc>
              <a:spcBef>
                <a:spcPts val="0"/>
              </a:spcBef>
              <a:spcAft>
                <a:spcPts val="0"/>
              </a:spcAft>
              <a:buClr>
                <a:schemeClr val="dk1"/>
              </a:buClr>
              <a:buSzPts val="1200"/>
              <a:buFont typeface="Calibri"/>
              <a:buNone/>
            </a:pPr>
            <a:r>
              <a:rPr lang="en-US" dirty="0" smtClean="0"/>
              <a:t/>
            </a:r>
            <a:br>
              <a:rPr lang="en-US" dirty="0" smtClean="0"/>
            </a:br>
            <a:endParaRPr lang="en-US" dirty="0"/>
          </a:p>
          <a:p>
            <a:pPr marL="0" marR="0" lvl="0" indent="0" algn="l" rtl="0">
              <a:spcBef>
                <a:spcPts val="0"/>
              </a:spcBef>
              <a:spcAft>
                <a:spcPts val="0"/>
              </a:spcAft>
              <a:buNone/>
            </a:pPr>
            <a:r>
              <a:rPr lang="en-US" dirty="0"/>
              <a:t>2017:</a:t>
            </a:r>
          </a:p>
          <a:p>
            <a:pPr marL="0" marR="0" lvl="0" indent="0" algn="l" rtl="0">
              <a:spcBef>
                <a:spcPts val="0"/>
              </a:spcBef>
              <a:spcAft>
                <a:spcPts val="0"/>
              </a:spcAft>
              <a:buNone/>
            </a:pPr>
            <a:r>
              <a:rPr lang="en-US" dirty="0"/>
              <a:t>0-2: 21%</a:t>
            </a:r>
          </a:p>
          <a:p>
            <a:pPr marL="0" marR="0" lvl="0" indent="0" algn="l" rtl="0">
              <a:spcBef>
                <a:spcPts val="0"/>
              </a:spcBef>
              <a:spcAft>
                <a:spcPts val="0"/>
              </a:spcAft>
              <a:buNone/>
            </a:pPr>
            <a:r>
              <a:rPr lang="en-US" dirty="0"/>
              <a:t>3-10: 40%</a:t>
            </a:r>
          </a:p>
          <a:p>
            <a:pPr marL="0" marR="0" lvl="0" indent="0" algn="l" rtl="0">
              <a:spcBef>
                <a:spcPts val="0"/>
              </a:spcBef>
              <a:spcAft>
                <a:spcPts val="0"/>
              </a:spcAft>
              <a:buNone/>
            </a:pPr>
            <a:r>
              <a:rPr lang="en-US" dirty="0"/>
              <a:t>11-20: 20%</a:t>
            </a:r>
          </a:p>
          <a:p>
            <a:pPr marL="0" marR="0" lvl="0" indent="0" algn="l" rtl="0">
              <a:spcBef>
                <a:spcPts val="0"/>
              </a:spcBef>
              <a:spcAft>
                <a:spcPts val="0"/>
              </a:spcAft>
              <a:buNone/>
            </a:pPr>
            <a:r>
              <a:rPr lang="en-US" dirty="0"/>
              <a:t>20+: 19%</a:t>
            </a:r>
            <a:endParaRPr dirty="0"/>
          </a:p>
        </p:txBody>
      </p:sp>
      <p:sp>
        <p:nvSpPr>
          <p:cNvPr id="216" name="Google Shape;21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t>CHRIS:</a:t>
            </a:r>
          </a:p>
          <a:p>
            <a:pPr marL="0" marR="0" lvl="0" indent="0" algn="l" rtl="0">
              <a:spcBef>
                <a:spcPts val="0"/>
              </a:spcBef>
              <a:spcAft>
                <a:spcPts val="0"/>
              </a:spcAft>
              <a:buNone/>
            </a:pPr>
            <a:r>
              <a:rPr lang="en-US" dirty="0" smtClean="0"/>
              <a:t>What this chart tells me is that there is a fantastic recruitment opportunity for NARPM!  </a:t>
            </a:r>
          </a:p>
          <a:p>
            <a:pPr marL="0" marR="0" lvl="0" indent="0" algn="l" rtl="0">
              <a:spcBef>
                <a:spcPts val="0"/>
              </a:spcBef>
              <a:spcAft>
                <a:spcPts val="0"/>
              </a:spcAft>
              <a:buNone/>
            </a:pPr>
            <a:r>
              <a:rPr lang="en-US" dirty="0" smtClean="0"/>
              <a:t/>
            </a:r>
            <a:br>
              <a:rPr lang="en-US" dirty="0" smtClean="0"/>
            </a:br>
            <a:r>
              <a:rPr lang="en-US" dirty="0" smtClean="0"/>
              <a:t>It’s important to note that this is not reflective of how many people in the industry are NARPM members, rather it’s solely the number of people who responded to the survey who are members vs. non-members. </a:t>
            </a:r>
          </a:p>
          <a:p>
            <a:pPr marL="0" marR="0" lvl="0" indent="0" algn="l" rtl="0">
              <a:spcBef>
                <a:spcPts val="0"/>
              </a:spcBef>
              <a:spcAft>
                <a:spcPts val="0"/>
              </a:spcAft>
              <a:buNone/>
            </a:pPr>
            <a:r>
              <a:rPr lang="en-US" dirty="0" smtClean="0"/>
              <a:t/>
            </a:r>
            <a:br>
              <a:rPr lang="en-US" dirty="0" smtClean="0"/>
            </a:br>
            <a:r>
              <a:rPr lang="en-US" dirty="0" smtClean="0"/>
              <a:t>However, there is a clear opportunity to communicate the benefits of belonging to NARPM. From the respondents, we heard that the connection, education, and value you get from your association with NARPM is invaluable:</a:t>
            </a:r>
          </a:p>
          <a:p>
            <a:pPr marL="0" marR="0" lvl="0" indent="0" algn="l" rtl="0">
              <a:spcBef>
                <a:spcPts val="0"/>
              </a:spcBef>
              <a:spcAft>
                <a:spcPts val="0"/>
              </a:spcAft>
              <a:buNone/>
            </a:pPr>
            <a:r>
              <a:rPr lang="en-US" dirty="0" smtClean="0"/>
              <a:t/>
            </a:r>
            <a:br>
              <a:rPr lang="en-US" dirty="0" smtClean="0"/>
            </a:br>
            <a:endParaRPr dirty="0"/>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GAIL: Here are some quotes</a:t>
            </a:r>
            <a:r>
              <a:rPr lang="en-US" baseline="0" dirty="0"/>
              <a:t> from our survey respondents!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It’s quotes like these that make my day. </a:t>
            </a:r>
            <a:r>
              <a:rPr lang="en-US" sz="1200" i="1" u="none" strike="noStrike" cap="none" dirty="0">
                <a:solidFill>
                  <a:schemeClr val="dk1"/>
                </a:solidFill>
              </a:rPr>
              <a:t>"I joined NARPM about 10 years ago, assuming I knew already everything in my business. I quickly learned </a:t>
            </a:r>
            <a:r>
              <a:rPr lang="en-US" sz="1200" b="1" i="1" u="none" strike="noStrike" cap="none" dirty="0">
                <a:solidFill>
                  <a:schemeClr val="dk1"/>
                </a:solidFill>
              </a:rPr>
              <a:t>dozens of ways to either improve or mitigate risk to my business</a:t>
            </a:r>
            <a:r>
              <a:rPr lang="en-US" sz="1200" i="1" u="none" strike="noStrike" cap="none" dirty="0">
                <a:solidFill>
                  <a:schemeClr val="dk1"/>
                </a:solidFill>
              </a:rPr>
              <a:t>, making me more profitable."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a:t>
            </a:r>
            <a:r>
              <a:rPr lang="en-US" baseline="0" dirty="0"/>
              <a:t> commentaries reinforce </a:t>
            </a:r>
            <a:r>
              <a:rPr lang="en-US" dirty="0"/>
              <a:t>why NARPM’s mission and dedication to residential property management</a:t>
            </a:r>
            <a:r>
              <a:rPr lang="en-US" baseline="0" dirty="0"/>
              <a:t> industry</a:t>
            </a:r>
            <a:r>
              <a:rPr lang="en-US" dirty="0"/>
              <a:t> is so important</a:t>
            </a:r>
            <a:r>
              <a:rPr lang="en-US" baseline="0" dirty="0"/>
              <a:t> and </a:t>
            </a:r>
            <a:r>
              <a:rPr lang="en-US" dirty="0"/>
              <a:t>valued - and maybe most importantly WANTED by our market. Thank you.</a:t>
            </a:r>
            <a:endParaRPr dirty="0"/>
          </a:p>
        </p:txBody>
      </p:sp>
      <p:sp>
        <p:nvSpPr>
          <p:cNvPr id="229" name="Google Shape;22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3a4737764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3a4737764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CHRIS:</a:t>
            </a:r>
            <a:br>
              <a:rPr lang="en-US" dirty="0"/>
            </a:br>
            <a:r>
              <a:rPr lang="en-US" dirty="0"/>
              <a:t>Ok, Now we’re going to switch gears and dig into what we mean by “the human factor” and, more importantly, how to make sense of it all. </a:t>
            </a:r>
          </a:p>
          <a:p>
            <a:pPr marL="0" lvl="0" indent="0" algn="l" rtl="0">
              <a:spcBef>
                <a:spcPts val="0"/>
              </a:spcBef>
              <a:spcAft>
                <a:spcPts val="0"/>
              </a:spcAft>
              <a:buNone/>
            </a:pPr>
            <a:endParaRPr dirty="0"/>
          </a:p>
        </p:txBody>
      </p:sp>
      <p:sp>
        <p:nvSpPr>
          <p:cNvPr id="236" name="Google Shape;236;g43a4737764_0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390f2a28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390f2a28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a:t>
            </a:r>
          </a:p>
          <a:p>
            <a:pPr marL="0" lvl="0" indent="0" algn="l" rtl="0">
              <a:spcBef>
                <a:spcPts val="0"/>
              </a:spcBef>
              <a:spcAft>
                <a:spcPts val="0"/>
              </a:spcAft>
              <a:buNone/>
            </a:pPr>
            <a:r>
              <a:rPr lang="en-US" dirty="0"/>
              <a:t>As we said, the themes that emerged were about approaching your owners and tenants with an empathy mindset, having a service-oriented - ALMOST CONCIERGE-like service mentality, and stitching it all together with technology that knits those relationships and those experiences into a seamless experience.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start with being EMPATHY-DRIVEN:</a:t>
            </a:r>
          </a:p>
          <a:p>
            <a:pPr marL="0" lvl="0" indent="0" algn="l" rtl="0">
              <a:spcBef>
                <a:spcPts val="0"/>
              </a:spcBef>
              <a:spcAft>
                <a:spcPts val="0"/>
              </a:spcAft>
              <a:buNone/>
            </a:pPr>
            <a:endParaRPr dirty="0"/>
          </a:p>
        </p:txBody>
      </p:sp>
      <p:sp>
        <p:nvSpPr>
          <p:cNvPr id="251" name="Google Shape;251;g3390f2a287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CHRIS INTRODUCE HIMSELF</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GAIL INTRODUCE HERSELF</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CHRIS: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a:t>As has become an annual tradition, we are so pleased to be sharing this annual industry report with all of you - FIRST.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95" name="Google Shape;9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390f2a287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390f2a287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 </a:t>
            </a:r>
          </a:p>
          <a:p>
            <a:pPr marL="0" lvl="0" indent="0" algn="l" rtl="0">
              <a:spcBef>
                <a:spcPts val="0"/>
              </a:spcBef>
              <a:spcAft>
                <a:spcPts val="0"/>
              </a:spcAft>
              <a:buNone/>
            </a:pPr>
            <a:r>
              <a:rPr lang="en-US" dirty="0"/>
              <a:t>Many of you told</a:t>
            </a:r>
            <a:r>
              <a:rPr lang="en-US" baseline="0" dirty="0"/>
              <a:t> us about</a:t>
            </a:r>
            <a:r>
              <a:rPr lang="en-US" dirty="0"/>
              <a:t> the emphasis you’re placing on the relationships you create with your tenants as being a way to differentiate yourselves and keep them longer. </a:t>
            </a:r>
            <a:endParaRPr dirty="0"/>
          </a:p>
        </p:txBody>
      </p:sp>
      <p:sp>
        <p:nvSpPr>
          <p:cNvPr id="258" name="Google Shape;258;g3390f2a287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3a4737764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3a4737764_0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GAIL: </a:t>
            </a:r>
            <a:r>
              <a:rPr lang="en-US" dirty="0"/>
              <a:t>Why call out empathy?</a:t>
            </a:r>
            <a:endParaRPr dirty="0"/>
          </a:p>
          <a:p>
            <a:pPr marL="457200" lvl="0" indent="-317500" algn="l" rtl="0">
              <a:spcBef>
                <a:spcPts val="0"/>
              </a:spcBef>
              <a:spcAft>
                <a:spcPts val="0"/>
              </a:spcAft>
              <a:buSzPts val="1400"/>
              <a:buChar char="●"/>
            </a:pPr>
            <a:r>
              <a:rPr lang="en-US" dirty="0"/>
              <a:t>Property</a:t>
            </a:r>
            <a:r>
              <a:rPr lang="en-US" baseline="0" dirty="0"/>
              <a:t> management is </a:t>
            </a:r>
            <a:r>
              <a:rPr lang="en-US" dirty="0"/>
              <a:t>a human-driven business.</a:t>
            </a:r>
            <a:endParaRPr dirty="0"/>
          </a:p>
          <a:p>
            <a:pPr marL="457200" lvl="0" indent="-317500" algn="l" rtl="0">
              <a:spcBef>
                <a:spcPts val="0"/>
              </a:spcBef>
              <a:spcAft>
                <a:spcPts val="0"/>
              </a:spcAft>
              <a:buSzPts val="1400"/>
              <a:buChar char="●"/>
            </a:pPr>
            <a:r>
              <a:rPr lang="en-US" dirty="0"/>
              <a:t>The better you are able to understand the motivations, aspirations, and needs of the humans that you serve, the better you can tailor your businesses to serve those needs</a:t>
            </a:r>
            <a:endParaRPr dirty="0"/>
          </a:p>
          <a:p>
            <a:pPr marL="457200" lvl="0" indent="-317500" algn="l" rtl="0">
              <a:spcBef>
                <a:spcPts val="0"/>
              </a:spcBef>
              <a:spcAft>
                <a:spcPts val="0"/>
              </a:spcAft>
              <a:buSzPts val="1400"/>
              <a:buChar char="●"/>
            </a:pPr>
            <a:r>
              <a:rPr lang="en-US" dirty="0"/>
              <a:t>We start with ‘empathy’ because it is critical to how you establish services that align with what we understand about your clients and customers</a:t>
            </a:r>
          </a:p>
          <a:p>
            <a:pPr marL="457200" lvl="0" indent="-317500" algn="l" rtl="0">
              <a:spcBef>
                <a:spcPts val="0"/>
              </a:spcBef>
              <a:spcAft>
                <a:spcPts val="0"/>
              </a:spcAft>
              <a:buSzPts val="1400"/>
              <a:buChar char="●"/>
            </a:pPr>
            <a:r>
              <a:rPr lang="en-US" dirty="0"/>
              <a:t>The two main groups you work with</a:t>
            </a:r>
            <a:r>
              <a:rPr lang="en-US" baseline="0" dirty="0"/>
              <a:t> </a:t>
            </a:r>
            <a:r>
              <a:rPr lang="en-US" dirty="0"/>
              <a:t>are property owners and renters or potential renters</a:t>
            </a:r>
            <a:endParaRPr dirty="0"/>
          </a:p>
        </p:txBody>
      </p:sp>
      <p:sp>
        <p:nvSpPr>
          <p:cNvPr id="266" name="Google Shape;266;g43a4737764_0_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39a00dd7a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39a00dd7a_1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 </a:t>
            </a:r>
          </a:p>
          <a:p>
            <a:pPr marL="0" lvl="0" indent="0" algn="l" rtl="0">
              <a:spcBef>
                <a:spcPts val="0"/>
              </a:spcBef>
              <a:spcAft>
                <a:spcPts val="0"/>
              </a:spcAft>
              <a:buNone/>
            </a:pPr>
            <a:r>
              <a:rPr lang="en-US" dirty="0"/>
              <a:t>So as part of understanding the owners,</a:t>
            </a:r>
            <a:r>
              <a:rPr lang="en-US" baseline="0" dirty="0"/>
              <a:t> we looked at </a:t>
            </a:r>
            <a:r>
              <a:rPr lang="en-US" dirty="0"/>
              <a:t>research we conducted</a:t>
            </a:r>
            <a:r>
              <a:rPr lang="en-US" baseline="0" dirty="0"/>
              <a:t> </a:t>
            </a:r>
            <a:r>
              <a:rPr lang="en-US" dirty="0"/>
              <a:t>earlier in the year.</a:t>
            </a:r>
            <a:r>
              <a:rPr lang="en-US" baseline="0" dirty="0"/>
              <a:t> This Spring,</a:t>
            </a:r>
            <a:r>
              <a:rPr lang="en-US" dirty="0"/>
              <a:t> Buildium talked to about 1200 property owners to gain insight</a:t>
            </a:r>
            <a:r>
              <a:rPr lang="en-US" baseline="0" dirty="0"/>
              <a:t> about their goals and motivations. </a:t>
            </a:r>
            <a:r>
              <a:rPr lang="en-US" dirty="0"/>
              <a:t>We found that they</a:t>
            </a:r>
            <a:r>
              <a:rPr lang="en-US" baseline="0" dirty="0"/>
              <a:t> </a:t>
            </a:r>
            <a:r>
              <a:rPr lang="en-US" dirty="0"/>
              <a:t>varied based on what type of property owner they were, what type of property they owned, and, the size of their portfolios. These elements shape the expectations of what kind of partner they’re looking for</a:t>
            </a:r>
            <a:r>
              <a:rPr lang="en-US" baseline="0" dirty="0"/>
              <a:t> from a property manager</a:t>
            </a:r>
            <a:r>
              <a:rPr lang="en-US" dirty="0"/>
              <a:t>. Here we’re just going to talk about what type of property owners showed up in the research: </a:t>
            </a:r>
          </a:p>
          <a:p>
            <a:pPr marL="0" lvl="0" indent="0" algn="l" rtl="0">
              <a:spcBef>
                <a:spcPts val="0"/>
              </a:spcBef>
              <a:spcAft>
                <a:spcPts val="0"/>
              </a:spcAft>
              <a:buNone/>
            </a:pPr>
            <a:endParaRPr lang="en-US" dirty="0"/>
          </a:p>
        </p:txBody>
      </p:sp>
      <p:sp>
        <p:nvSpPr>
          <p:cNvPr id="274" name="Google Shape;274;g439a00dd7a_1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f74fefaea_1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GAIL:</a:t>
            </a:r>
          </a:p>
          <a:p>
            <a:pPr marL="0" lvl="0" indent="0" algn="l" rtl="0">
              <a:spcBef>
                <a:spcPts val="0"/>
              </a:spcBef>
              <a:spcAft>
                <a:spcPts val="0"/>
              </a:spcAft>
              <a:buNone/>
            </a:pPr>
            <a:r>
              <a:rPr lang="en-US" dirty="0" smtClean="0"/>
              <a:t>We all know and love, the Accidental landlords. They make up 32% of the property owner market based on the data. These are folks who fell into becoming a landlord due to circumstances such as inheriting a house. In many cases these people aren’t in the same geographic region as the property they own, so their goals and motivations are going to focus much more on peace of mind and good communication than anything else.</a:t>
            </a:r>
          </a:p>
          <a:p>
            <a:pPr marL="0" lvl="0" indent="0" algn="l" rtl="0">
              <a:spcBef>
                <a:spcPts val="0"/>
              </a:spcBef>
              <a:spcAft>
                <a:spcPts val="0"/>
              </a:spcAft>
              <a:buNone/>
            </a:pPr>
            <a:r>
              <a:rPr lang="en-US" dirty="0" smtClean="0"/>
              <a:t/>
            </a:r>
            <a:br>
              <a:rPr lang="en-US" dirty="0" smtClean="0"/>
            </a:br>
            <a:r>
              <a:rPr lang="en-US" dirty="0" smtClean="0"/>
              <a:t>CHRIS:</a:t>
            </a:r>
          </a:p>
          <a:p>
            <a:pPr marL="0" lvl="0" indent="0" algn="l" rtl="0">
              <a:spcBef>
                <a:spcPts val="0"/>
              </a:spcBef>
              <a:spcAft>
                <a:spcPts val="0"/>
              </a:spcAft>
              <a:buNone/>
            </a:pPr>
            <a:r>
              <a:rPr lang="en-US" dirty="0" smtClean="0"/>
              <a:t>Then there are our investors - and what was interesting was that this year we saw two different types. Intentional investors made up 44% of the market and they’re looking for high value, high profit situations. These investors hire a property manager because the property is an investment – not a job. These folks want good communication, with 31% of them saying they want communication in real time, or on demand.</a:t>
            </a:r>
          </a:p>
          <a:p>
            <a:pPr marL="0" lvl="0" indent="0" algn="l" rtl="0">
              <a:spcBef>
                <a:spcPts val="0"/>
              </a:spcBef>
              <a:spcAft>
                <a:spcPts val="0"/>
              </a:spcAft>
              <a:buNone/>
            </a:pPr>
            <a:r>
              <a:rPr lang="en-US" dirty="0" smtClean="0"/>
              <a:t/>
            </a:r>
            <a:br>
              <a:rPr lang="en-US" dirty="0" smtClean="0"/>
            </a:br>
            <a:r>
              <a:rPr lang="en-US" dirty="0" smtClean="0"/>
              <a:t>And then there was our surprise group, who we dubbed “unintentional investors” - at 23% of the market we couldn’t ignore them, and they were comprised of accidental landlords who, enjoying the stream of rental income from the first property, are starting to be a little more deliberate about how they optimize that income, whether it’s increasing profitability from that one property or exploring the purchase of others.</a:t>
            </a:r>
          </a:p>
          <a:p>
            <a:pPr marL="0" lvl="0" indent="0" algn="l" rtl="0">
              <a:spcBef>
                <a:spcPts val="0"/>
              </a:spcBef>
              <a:spcAft>
                <a:spcPts val="0"/>
              </a:spcAft>
              <a:buNone/>
            </a:pPr>
            <a:r>
              <a:rPr lang="en-US" dirty="0" smtClean="0"/>
              <a:t/>
            </a:r>
            <a:br>
              <a:rPr lang="en-US" dirty="0" smtClean="0"/>
            </a:br>
            <a:endParaRPr dirty="0"/>
          </a:p>
        </p:txBody>
      </p:sp>
      <p:sp>
        <p:nvSpPr>
          <p:cNvPr id="280" name="Google Shape;280;g3f74fefaea_1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3a4737764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3a4737764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a:t>
            </a:r>
          </a:p>
          <a:p>
            <a:pPr marL="0" lvl="0" indent="0" algn="l" rtl="0">
              <a:spcBef>
                <a:spcPts val="0"/>
              </a:spcBef>
              <a:spcAft>
                <a:spcPts val="0"/>
              </a:spcAft>
              <a:buNone/>
            </a:pPr>
            <a:r>
              <a:rPr lang="en-US" dirty="0"/>
              <a:t>The second half of the empathy equation is, of course, your renters. And, as we assessed the different needs of the different generations, we found, of course, differences… but not all of the time.</a:t>
            </a:r>
          </a:p>
          <a:p>
            <a:pPr marL="0" lvl="0" indent="0" algn="l" rtl="0">
              <a:spcBef>
                <a:spcPts val="0"/>
              </a:spcBef>
              <a:spcAft>
                <a:spcPts val="0"/>
              </a:spcAft>
              <a:buNone/>
            </a:pPr>
            <a:endParaRPr dirty="0"/>
          </a:p>
        </p:txBody>
      </p:sp>
      <p:sp>
        <p:nvSpPr>
          <p:cNvPr id="308" name="Google Shape;308;g43a4737764_0_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439a00dd7a_1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439a00dd7a_1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a:t>
            </a:r>
          </a:p>
          <a:p>
            <a:pPr marL="0" lvl="0" indent="0" algn="l" rtl="0">
              <a:spcBef>
                <a:spcPts val="0"/>
              </a:spcBef>
              <a:spcAft>
                <a:spcPts val="0"/>
              </a:spcAft>
              <a:buNone/>
            </a:pPr>
            <a:r>
              <a:rPr lang="en-US" dirty="0"/>
              <a:t>The 3 main groups of renters are Millennials, Gen </a:t>
            </a:r>
            <a:r>
              <a:rPr lang="en-US" dirty="0" err="1"/>
              <a:t>X’ers</a:t>
            </a:r>
            <a:r>
              <a:rPr lang="en-US" dirty="0"/>
              <a:t>, and Baby Boomers.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quick note – we did look for information from “the silent generation” as well as Gen Z, but we didn’t have a strong enough sample size to include them. </a:t>
            </a:r>
            <a:r>
              <a:rPr lang="en-US" dirty="0" err="1"/>
              <a:t>GenZ</a:t>
            </a:r>
            <a:r>
              <a:rPr lang="en-US" dirty="0"/>
              <a:t>, the generation who just graduated or are graduating over the next several years, are going to be an interesting addition to this mix as their numbers grow in the renter market</a:t>
            </a:r>
          </a:p>
          <a:p>
            <a:pPr marL="0" lvl="0" indent="0" algn="l" rtl="0">
              <a:spcBef>
                <a:spcPts val="0"/>
              </a:spcBef>
              <a:spcAft>
                <a:spcPts val="0"/>
              </a:spcAft>
              <a:buNone/>
            </a:pPr>
            <a:endParaRPr lang="en-US" dirty="0" smtClean="0">
              <a:latin typeface="Verdana"/>
              <a:ea typeface="Verdana"/>
              <a:cs typeface="Verdana"/>
              <a:sym typeface="Verdana"/>
            </a:endParaRPr>
          </a:p>
          <a:p>
            <a:pPr marL="0" lvl="0" indent="0" algn="l" rtl="0">
              <a:spcBef>
                <a:spcPts val="0"/>
              </a:spcBef>
              <a:spcAft>
                <a:spcPts val="0"/>
              </a:spcAft>
              <a:buNone/>
            </a:pPr>
            <a:r>
              <a:rPr lang="en-US" dirty="0" smtClean="0">
                <a:latin typeface="Verdana"/>
                <a:ea typeface="Verdana"/>
                <a:cs typeface="Verdana"/>
                <a:sym typeface="Verdana"/>
              </a:rPr>
              <a:t>GAIL:</a:t>
            </a:r>
          </a:p>
          <a:p>
            <a:pPr marL="228600" lvl="0" indent="-228600" algn="l" rtl="0">
              <a:spcBef>
                <a:spcPts val="0"/>
              </a:spcBef>
              <a:spcAft>
                <a:spcPts val="0"/>
              </a:spcAft>
              <a:buFont typeface="+mj-lt"/>
              <a:buAutoNum type="arabicPeriod"/>
            </a:pPr>
            <a:r>
              <a:rPr lang="en-US" dirty="0" smtClean="0">
                <a:latin typeface="Verdana"/>
                <a:ea typeface="Verdana"/>
                <a:cs typeface="Verdana"/>
                <a:sym typeface="Verdana"/>
              </a:rPr>
              <a:t>Millennials are digitally fluent, meaning that they have grown up with readily accessible internet, social media, and mobile phones. More than 70% reporting that they prefer to conduct transactions and communications online or via mobile</a:t>
            </a:r>
          </a:p>
          <a:p>
            <a:pPr marL="228600" lvl="0" indent="-228600" algn="l" rtl="0">
              <a:spcBef>
                <a:spcPts val="0"/>
              </a:spcBef>
              <a:spcAft>
                <a:spcPts val="0"/>
              </a:spcAft>
              <a:buFont typeface="+mj-lt"/>
              <a:buAutoNum type="arabicPeriod"/>
            </a:pPr>
            <a:r>
              <a:rPr lang="en-US" dirty="0" smtClean="0">
                <a:latin typeface="Verdana"/>
                <a:ea typeface="Verdana"/>
                <a:cs typeface="Verdana"/>
                <a:sym typeface="Verdana"/>
              </a:rPr>
              <a:t>Academic debt delays </a:t>
            </a:r>
            <a:r>
              <a:rPr lang="en-US" dirty="0" err="1" smtClean="0">
                <a:latin typeface="Verdana"/>
                <a:ea typeface="Verdana"/>
                <a:cs typeface="Verdana"/>
                <a:sym typeface="Verdana"/>
              </a:rPr>
              <a:t>homebuying</a:t>
            </a:r>
            <a:r>
              <a:rPr lang="en-US" dirty="0" smtClean="0">
                <a:latin typeface="Verdana"/>
                <a:ea typeface="Verdana"/>
                <a:cs typeface="Verdana"/>
                <a:sym typeface="Verdana"/>
              </a:rPr>
              <a:t> - the average student loan debt is $37k and wage growth is not increasing as fast as rent growth</a:t>
            </a:r>
          </a:p>
          <a:p>
            <a:pPr marL="228600" lvl="0" indent="-228600" algn="l" rtl="0">
              <a:spcBef>
                <a:spcPts val="0"/>
              </a:spcBef>
              <a:spcAft>
                <a:spcPts val="0"/>
              </a:spcAft>
              <a:buFont typeface="+mj-lt"/>
              <a:buAutoNum type="arabicPeriod"/>
            </a:pPr>
            <a:r>
              <a:rPr lang="en-US" dirty="0" smtClean="0">
                <a:latin typeface="Verdana"/>
                <a:ea typeface="Verdana"/>
                <a:cs typeface="Verdana"/>
                <a:sym typeface="Verdana"/>
              </a:rPr>
              <a:t>Seller’s market means high home prices</a:t>
            </a:r>
          </a:p>
          <a:p>
            <a:pPr marL="0" lvl="0" indent="0" algn="l" rtl="0">
              <a:spcBef>
                <a:spcPts val="0"/>
              </a:spcBef>
              <a:spcAft>
                <a:spcPts val="0"/>
              </a:spcAft>
              <a:buFont typeface="+mj-lt"/>
              <a:buNone/>
            </a:pPr>
            <a:r>
              <a:rPr lang="en-US" dirty="0" smtClean="0">
                <a:latin typeface="Verdana"/>
                <a:ea typeface="Verdana"/>
                <a:cs typeface="Verdana"/>
                <a:sym typeface="Verdana"/>
              </a:rPr>
              <a:t>	SHARE BEN’S STORY</a:t>
            </a:r>
          </a:p>
          <a:p>
            <a:pPr marL="0" lvl="0" indent="0" algn="l" rtl="0">
              <a:spcBef>
                <a:spcPts val="0"/>
              </a:spcBef>
              <a:spcAft>
                <a:spcPts val="0"/>
              </a:spcAft>
              <a:buNone/>
            </a:pPr>
            <a:endParaRPr lang="en-US" dirty="0">
              <a:latin typeface="Verdana"/>
              <a:ea typeface="Verdana"/>
              <a:cs typeface="Verdana"/>
              <a:sym typeface="Verdana"/>
            </a:endParaRPr>
          </a:p>
        </p:txBody>
      </p:sp>
      <p:sp>
        <p:nvSpPr>
          <p:cNvPr id="322" name="Google Shape;322;g439a00dd7a_1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39a00dd7a_1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39a00dd7a_1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CHRIS: </a:t>
            </a:r>
          </a:p>
          <a:p>
            <a:pPr marL="0" lvl="0" indent="0" algn="l" rtl="0">
              <a:spcBef>
                <a:spcPts val="0"/>
              </a:spcBef>
              <a:spcAft>
                <a:spcPts val="0"/>
              </a:spcAft>
              <a:buNone/>
            </a:pPr>
            <a:r>
              <a:rPr lang="en-US" dirty="0" smtClean="0"/>
              <a:t>Gen X - it’s easy to lose track of </a:t>
            </a:r>
            <a:r>
              <a:rPr lang="en-US" dirty="0" err="1" smtClean="0"/>
              <a:t>GenX</a:t>
            </a:r>
            <a:r>
              <a:rPr lang="en-US" dirty="0" smtClean="0"/>
              <a:t> renters because there is so much activity happening at the extremes  - on the one hand there are millennials! On the other hand, there are Baby Boomers! But fully ⅓ of rental households are led by </a:t>
            </a:r>
            <a:r>
              <a:rPr lang="en-US" dirty="0" err="1" smtClean="0"/>
              <a:t>GenXers</a:t>
            </a:r>
            <a:r>
              <a:rPr lang="en-US" dirty="0" smtClean="0"/>
              <a:t>.</a:t>
            </a:r>
          </a:p>
          <a:p>
            <a:pPr marL="0" lvl="0" indent="0" algn="l" rtl="0">
              <a:spcBef>
                <a:spcPts val="0"/>
              </a:spcBef>
              <a:spcAft>
                <a:spcPts val="0"/>
              </a:spcAft>
              <a:buNone/>
            </a:pPr>
            <a:r>
              <a:rPr lang="en-US" dirty="0" smtClean="0"/>
              <a:t/>
            </a:r>
            <a:br>
              <a:rPr lang="en-US" dirty="0" smtClean="0"/>
            </a:br>
            <a:r>
              <a:rPr lang="en-US" dirty="0" smtClean="0"/>
              <a:t>Some of these folks who were hit hard by the last recession are only just finally fully recovering.</a:t>
            </a:r>
          </a:p>
          <a:p>
            <a:pPr marL="0" lvl="0" indent="0" algn="l" rtl="0">
              <a:spcBef>
                <a:spcPts val="0"/>
              </a:spcBef>
              <a:spcAft>
                <a:spcPts val="0"/>
              </a:spcAft>
              <a:buNone/>
            </a:pPr>
            <a:r>
              <a:rPr lang="en-US" dirty="0" smtClean="0"/>
              <a:t/>
            </a:r>
            <a:br>
              <a:rPr lang="en-US" dirty="0" smtClean="0"/>
            </a:br>
            <a:r>
              <a:rPr lang="en-US" dirty="0" err="1" smtClean="0"/>
              <a:t>GenXers</a:t>
            </a:r>
            <a:r>
              <a:rPr lang="en-US" dirty="0" smtClean="0"/>
              <a:t> are also “digitally fluent” - but they remember when the phone rang in the kitchen and was attached to the wall, but have readily adapted to our application economy and tend to prefer digital communications and transactions,  but they may also utilize print or other offline methods</a:t>
            </a:r>
          </a:p>
          <a:p>
            <a:pPr marL="0" lvl="0" indent="0" algn="l" rtl="0">
              <a:spcBef>
                <a:spcPts val="0"/>
              </a:spcBef>
              <a:spcAft>
                <a:spcPts val="0"/>
              </a:spcAft>
              <a:buNone/>
            </a:pPr>
            <a:r>
              <a:rPr lang="en-US" dirty="0" smtClean="0"/>
              <a:t/>
            </a:r>
            <a:br>
              <a:rPr lang="en-US" dirty="0" smtClean="0"/>
            </a:br>
            <a:endParaRPr dirty="0"/>
          </a:p>
        </p:txBody>
      </p:sp>
      <p:sp>
        <p:nvSpPr>
          <p:cNvPr id="329" name="Google Shape;329;g439a00dd7a_1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39a00dd7a_1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439a00dd7a_1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GAIL:</a:t>
            </a:r>
          </a:p>
          <a:p>
            <a:pPr marL="0" lvl="0" indent="0" algn="l" rtl="0">
              <a:spcBef>
                <a:spcPts val="0"/>
              </a:spcBef>
              <a:spcAft>
                <a:spcPts val="0"/>
              </a:spcAft>
              <a:buNone/>
            </a:pPr>
            <a:r>
              <a:rPr lang="en-US" dirty="0" smtClean="0"/>
              <a:t>Baby boomers are the fastest growing renter segment - 21% of renter households. Put differently, they currently comprise 10m of the 44m renter households in the US.</a:t>
            </a:r>
          </a:p>
          <a:p>
            <a:pPr marL="0" lvl="0" indent="0" algn="l" rtl="0">
              <a:spcBef>
                <a:spcPts val="0"/>
              </a:spcBef>
              <a:spcAft>
                <a:spcPts val="0"/>
              </a:spcAft>
              <a:buNone/>
            </a:pPr>
            <a:r>
              <a:rPr lang="en-US" dirty="0" smtClean="0"/>
              <a:t/>
            </a:r>
            <a:br>
              <a:rPr lang="en-US" dirty="0" smtClean="0"/>
            </a:br>
            <a:r>
              <a:rPr lang="en-US" dirty="0" smtClean="0"/>
              <a:t>These folks are opting to rent in retirement, likely as a way to decrease the maintenance responsibilities of an owned home. Many of them are retiring to more urban areas, while still others are moving closer to ‘the kids’. They also want to be able to travel! </a:t>
            </a:r>
          </a:p>
          <a:p>
            <a:pPr marL="0" lvl="0" indent="0" algn="l" rtl="0">
              <a:spcBef>
                <a:spcPts val="0"/>
              </a:spcBef>
              <a:spcAft>
                <a:spcPts val="0"/>
              </a:spcAft>
              <a:buNone/>
            </a:pPr>
            <a:r>
              <a:rPr lang="en-US" dirty="0" smtClean="0"/>
              <a:t/>
            </a:r>
            <a:br>
              <a:rPr lang="en-US" dirty="0" smtClean="0"/>
            </a:br>
            <a:r>
              <a:rPr lang="en-US" dirty="0" smtClean="0"/>
              <a:t>Unlike Millennials, Baby Boomers are looking for a fairly permanent rental arrangement, and will benefit from a broader range of services and amenities as they age - think, grab bars in the showers, the option for ramps over stairs, single-level living etc.</a:t>
            </a:r>
          </a:p>
          <a:p>
            <a:pPr marL="0" lvl="0" indent="0" algn="l" rtl="0">
              <a:spcBef>
                <a:spcPts val="0"/>
              </a:spcBef>
              <a:spcAft>
                <a:spcPts val="0"/>
              </a:spcAft>
              <a:buNone/>
            </a:pPr>
            <a:r>
              <a:rPr lang="en-US" dirty="0" smtClean="0"/>
              <a:t/>
            </a:r>
            <a:br>
              <a:rPr lang="en-US" dirty="0" smtClean="0"/>
            </a:br>
            <a:r>
              <a:rPr lang="en-US" dirty="0" smtClean="0"/>
              <a:t>Baby boomers are “digitally familiar” - in that the internet is a major part of their lives, but they’re not glued to their phones. Interestingly, Baby Boomers do show preference for properties offering smart home technology</a:t>
            </a:r>
          </a:p>
          <a:p>
            <a:pPr marL="0" lvl="0" indent="0" algn="l" rtl="0">
              <a:spcBef>
                <a:spcPts val="0"/>
              </a:spcBef>
              <a:spcAft>
                <a:spcPts val="0"/>
              </a:spcAft>
              <a:buNone/>
            </a:pPr>
            <a:r>
              <a:rPr lang="en-US" dirty="0" smtClean="0"/>
              <a:t/>
            </a:r>
            <a:br>
              <a:rPr lang="en-US" dirty="0" smtClean="0"/>
            </a:br>
            <a:endParaRPr dirty="0"/>
          </a:p>
        </p:txBody>
      </p:sp>
      <p:sp>
        <p:nvSpPr>
          <p:cNvPr id="336" name="Google Shape;336;g439a00dd7a_1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39a00dd7a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39a00dd7a_1_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a:t>
            </a:r>
          </a:p>
          <a:p>
            <a:pPr marL="0" lvl="0" indent="0" algn="l" rtl="0">
              <a:spcBef>
                <a:spcPts val="0"/>
              </a:spcBef>
              <a:spcAft>
                <a:spcPts val="0"/>
              </a:spcAft>
              <a:buNone/>
            </a:pPr>
            <a:r>
              <a:rPr lang="en-US" dirty="0"/>
              <a:t>While it’s easy to generalize, and look at Millennials and Baby Boomers as being opposite sides of the spectrum, in reality, when it comes to technology, they’re not as far apart as you might think.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87% of Millennials and 60% of Baby boomers prefer online rental processes</a:t>
            </a:r>
          </a:p>
          <a:p>
            <a:pPr marL="0" lvl="0" indent="0" algn="l" rtl="0">
              <a:spcBef>
                <a:spcPts val="0"/>
              </a:spcBef>
              <a:spcAft>
                <a:spcPts val="0"/>
              </a:spcAft>
              <a:buNone/>
            </a:pPr>
            <a:r>
              <a:rPr lang="en-US" dirty="0"/>
              <a:t>71% of Millennials  and 55% of baby boomers indicated interest or preference in smart home tech</a:t>
            </a:r>
            <a:endParaRPr dirty="0"/>
          </a:p>
          <a:p>
            <a:pPr marL="0" lvl="0" indent="0" algn="l" rtl="0">
              <a:spcBef>
                <a:spcPts val="0"/>
              </a:spcBef>
              <a:spcAft>
                <a:spcPts val="0"/>
              </a:spcAft>
              <a:buNone/>
            </a:pPr>
            <a:endParaRPr dirty="0"/>
          </a:p>
        </p:txBody>
      </p:sp>
      <p:sp>
        <p:nvSpPr>
          <p:cNvPr id="343" name="Google Shape;343;g439a00dd7a_1_1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3a4737764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43a4737764_0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a:t>
            </a:r>
          </a:p>
          <a:p>
            <a:pPr marL="0" lvl="0" indent="0" algn="l" rtl="0">
              <a:spcBef>
                <a:spcPts val="0"/>
              </a:spcBef>
              <a:spcAft>
                <a:spcPts val="0"/>
              </a:spcAft>
              <a:buNone/>
            </a:pPr>
            <a:r>
              <a:rPr lang="en-US" dirty="0"/>
              <a:t>So, just to recap. Offering empathy-driven service to both the owners and the renters you work with is the first piece of the puzzle – by understanding the individual needs of your clients and attending to the expectations and behaviors of your renters, you will be better able to establish strong and positive relationships.</a:t>
            </a:r>
            <a:endParaRPr dirty="0"/>
          </a:p>
        </p:txBody>
      </p:sp>
      <p:sp>
        <p:nvSpPr>
          <p:cNvPr id="350" name="Google Shape;350;g43a4737764_0_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90f2a28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390f2a28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GAIL: This is now our 4th annual industry survey - our third in partnership between NARPM and Buildium -  and what we want to say is that, while we’re seeing some fluctuations, this is an industry that is still proving to be full of opportunity. This being a complex industry, we looked at key factors like goals, growth, and priority and so on. And that’s good news.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a:r>
            <a:br>
              <a:rPr lang="en-US" dirty="0" smtClean="0"/>
            </a:br>
            <a:r>
              <a:rPr lang="en-US" dirty="0" smtClean="0"/>
              <a:t>CHRIS: Exactly. This year we dug into a number of different areas to pull out the most critical insights to share with you today. There is a LOT of data in here - and I could stand up here and recite the stats to you, which are interesting, but if you want to dig into those I invite you to swing by </a:t>
            </a:r>
            <a:r>
              <a:rPr lang="en-US" dirty="0" err="1" smtClean="0"/>
              <a:t>Buildium’s</a:t>
            </a:r>
            <a:r>
              <a:rPr lang="en-US" dirty="0" smtClean="0"/>
              <a:t> booth for a copy of the full report. This year we included a lot more open-field questions in our survey, so that we could not only capture quantitative data, but also qualitative.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a:r>
            <a:br>
              <a:rPr lang="en-US" dirty="0" smtClean="0"/>
            </a:br>
            <a:r>
              <a:rPr lang="en-US" dirty="0" smtClean="0"/>
              <a:t>And what we want to talk about today is the story that emerged from the hard data as well as the words from our respondents.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a:r>
            <a:br>
              <a:rPr lang="en-US" dirty="0" smtClean="0"/>
            </a:br>
            <a:r>
              <a:rPr lang="en-US" dirty="0" smtClean="0"/>
              <a:t>GAIL: That’s right, Chris. The story that came out was not the one we thought we would get. But it’s unmistakable - there is an emerging focus on the HUMAN FACTOR of property management that we heard loud and clear.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a:r>
            <a:br>
              <a:rPr lang="en-US" dirty="0" smtClean="0"/>
            </a:br>
            <a:endParaRPr dirty="0"/>
          </a:p>
        </p:txBody>
      </p:sp>
      <p:sp>
        <p:nvSpPr>
          <p:cNvPr id="107" name="Google Shape;107;g3390f2a28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GAIL: </a:t>
            </a:r>
          </a:p>
          <a:p>
            <a:pPr marL="0" lvl="0" indent="0" algn="l" rtl="0">
              <a:spcBef>
                <a:spcPts val="0"/>
              </a:spcBef>
              <a:spcAft>
                <a:spcPts val="0"/>
              </a:spcAft>
              <a:buClr>
                <a:schemeClr val="dk1"/>
              </a:buClr>
              <a:buSzPts val="1100"/>
              <a:buFont typeface="Arial"/>
              <a:buNone/>
            </a:pPr>
            <a:r>
              <a:rPr lang="en-US" dirty="0"/>
              <a:t>The second part of harnessing the human factor is how to take that understanding of your owners and their goals and needs, as well as your renters with their requirements and preferences, and turn that into a viable business model.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 respondent told us, </a:t>
            </a:r>
            <a:r>
              <a:rPr lang="en-US" sz="1100" i="1" dirty="0">
                <a:latin typeface="Arial"/>
                <a:ea typeface="Arial"/>
                <a:cs typeface="Arial"/>
                <a:sym typeface="Arial"/>
              </a:rPr>
              <a:t>Customer service is often the number one complaint in housing. Staying up-to-date with residents and active communication will result in higher retention and a better sense of community overall.”</a:t>
            </a:r>
          </a:p>
          <a:p>
            <a:pPr marL="0" lvl="0" indent="0" algn="l" rtl="0">
              <a:spcBef>
                <a:spcPts val="0"/>
              </a:spcBef>
              <a:spcAft>
                <a:spcPts val="0"/>
              </a:spcAft>
              <a:buClr>
                <a:schemeClr val="dk1"/>
              </a:buClr>
              <a:buSzPts val="1100"/>
              <a:buFont typeface="Arial"/>
              <a:buNone/>
            </a:pPr>
            <a:endParaRPr sz="1100" i="1" dirty="0">
              <a:latin typeface="Arial"/>
              <a:ea typeface="Arial"/>
              <a:cs typeface="Arial"/>
              <a:sym typeface="Arial"/>
            </a:endParaRPr>
          </a:p>
          <a:p>
            <a:pPr marL="0" lvl="0" indent="0" algn="l" rtl="0">
              <a:spcBef>
                <a:spcPts val="0"/>
              </a:spcBef>
              <a:spcAft>
                <a:spcPts val="0"/>
              </a:spcAft>
              <a:buNone/>
            </a:pPr>
            <a:endParaRPr dirty="0"/>
          </a:p>
        </p:txBody>
      </p:sp>
      <p:sp>
        <p:nvSpPr>
          <p:cNvPr id="356" name="Google Shape;35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GAIL:</a:t>
            </a:r>
          </a:p>
          <a:p>
            <a:pPr marL="0" lvl="0" indent="0" algn="l" rtl="0">
              <a:spcBef>
                <a:spcPts val="0"/>
              </a:spcBef>
              <a:spcAft>
                <a:spcPts val="0"/>
              </a:spcAft>
              <a:buNone/>
            </a:pPr>
            <a:r>
              <a:rPr lang="en-US" dirty="0"/>
              <a:t>A one-size-fits-all approach to customer service will become increasingly ineffective—and the importance of personalizing your offerings and understanding the demographics you serve will only grow in the years to come.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By a wide margin, “improving customer service” was the lead answer when we asked about how property managers were shifting their strategies to align with their target renter demographics. </a:t>
            </a:r>
            <a:endParaRPr dirty="0"/>
          </a:p>
        </p:txBody>
      </p:sp>
      <p:sp>
        <p:nvSpPr>
          <p:cNvPr id="363" name="Google Shape;36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CHRIS:  </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When it comes to the kinds of services you reported providing for owners, 60% offer the same 10 services. </a:t>
            </a:r>
            <a:r>
              <a:rPr lang="en-US" sz="1200" b="0" i="0" u="none" strike="noStrike" cap="none" dirty="0" smtClean="0">
                <a:solidFill>
                  <a:schemeClr val="dk1"/>
                </a:solidFill>
                <a:latin typeface="Calibri"/>
                <a:ea typeface="Calibri"/>
                <a:cs typeface="Calibri"/>
                <a:sym typeface="Calibri"/>
              </a:rPr>
              <a:t>We</a:t>
            </a:r>
            <a:r>
              <a:rPr lang="en-US" sz="1200" b="0" i="0" u="none" strike="noStrike" cap="none" baseline="0" dirty="0" smtClean="0">
                <a:solidFill>
                  <a:schemeClr val="dk1"/>
                </a:solidFill>
                <a:latin typeface="Calibri"/>
                <a:ea typeface="Calibri"/>
                <a:cs typeface="Calibri"/>
                <a:sym typeface="Calibri"/>
              </a:rPr>
              <a:t> consider these to be </a:t>
            </a:r>
            <a:r>
              <a:rPr lang="en-US" sz="1200" b="0" i="0" u="none" strike="noStrike" cap="none" dirty="0" smtClean="0">
                <a:solidFill>
                  <a:schemeClr val="dk1"/>
                </a:solidFill>
                <a:latin typeface="Calibri"/>
                <a:ea typeface="Calibri"/>
                <a:cs typeface="Calibri"/>
                <a:sym typeface="Calibri"/>
              </a:rPr>
              <a:t>Table stakes—they were the same last year and this year</a:t>
            </a:r>
            <a:r>
              <a:rPr lang="is-IS" sz="1200" b="0" i="0" u="none" strike="noStrike" cap="none" dirty="0" smtClean="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 note on this – we spent a fair bit of time on this last year, encouraging property managers to consider this list </a:t>
            </a:r>
            <a:r>
              <a:rPr lang="en-US" sz="1200" b="0" i="0" u="none" strike="noStrike" cap="none" dirty="0" smtClean="0">
                <a:solidFill>
                  <a:schemeClr val="dk1"/>
                </a:solidFill>
                <a:latin typeface="Calibri"/>
                <a:ea typeface="Calibri"/>
                <a:cs typeface="Calibri"/>
                <a:sym typeface="Calibri"/>
              </a:rPr>
              <a:t>of</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table </a:t>
            </a:r>
            <a:r>
              <a:rPr lang="en-US" sz="1200" b="0" i="0" u="none" strike="noStrike" cap="none" dirty="0">
                <a:solidFill>
                  <a:schemeClr val="dk1"/>
                </a:solidFill>
                <a:latin typeface="Calibri"/>
                <a:ea typeface="Calibri"/>
                <a:cs typeface="Calibri"/>
                <a:sym typeface="Calibri"/>
              </a:rPr>
              <a:t>stakes and then differentiate themselves with some of the less common services – this year’s Top 10 is the same as in 2017, so if you took us at our word, you’re still on track. </a:t>
            </a:r>
            <a:endParaRPr dirty="0"/>
          </a:p>
        </p:txBody>
      </p:sp>
      <p:sp>
        <p:nvSpPr>
          <p:cNvPr id="370" name="Google Shape;37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439a00dd7a_1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439a00dd7a_1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GAIL:</a:t>
            </a:r>
          </a:p>
          <a:p>
            <a:pPr marL="0" lvl="0" indent="0" algn="l" rtl="0">
              <a:spcBef>
                <a:spcPts val="0"/>
              </a:spcBef>
              <a:spcAft>
                <a:spcPts val="0"/>
              </a:spcAft>
              <a:buNone/>
            </a:pPr>
            <a:r>
              <a:rPr lang="en-US" dirty="0"/>
              <a:t>And lastly, here are the top areas you told us were part of your strategic plan to grow, whether you manage your own properties or manage on behalf of a property owner. Note that only #4 is specifically focused on the human factor, although #1 speaks to understanding the needs and preferences of your renters</a:t>
            </a:r>
            <a:r>
              <a:rPr lang="en-US" dirty="0" smtClean="0"/>
              <a:t>. </a:t>
            </a:r>
          </a:p>
          <a:p>
            <a:pPr marL="0" lvl="0" indent="0" algn="l" rtl="0">
              <a:spcBef>
                <a:spcPts val="0"/>
              </a:spcBef>
              <a:spcAft>
                <a:spcPts val="0"/>
              </a:spcAft>
              <a:buNone/>
            </a:pPr>
            <a:r>
              <a:rPr lang="en-US" dirty="0" smtClean="0"/>
              <a:t>[LET</a:t>
            </a:r>
            <a:r>
              <a:rPr lang="en-US" baseline="0" dirty="0" smtClean="0"/>
              <a:t> THEM READ FOR A MOMENT, THEN CLICK TO NEXT SLIDE]</a:t>
            </a:r>
            <a:endParaRPr dirty="0"/>
          </a:p>
        </p:txBody>
      </p:sp>
      <p:sp>
        <p:nvSpPr>
          <p:cNvPr id="384" name="Google Shape;384;g439a00dd7a_1_1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439a00dd7a_1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439a00dd7a_1_1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GAIL:</a:t>
            </a:r>
          </a:p>
          <a:p>
            <a:pPr marL="0" lvl="0" indent="0" algn="l" rtl="0">
              <a:spcBef>
                <a:spcPts val="0"/>
              </a:spcBef>
              <a:spcAft>
                <a:spcPts val="0"/>
              </a:spcAft>
              <a:buNone/>
            </a:pPr>
            <a:r>
              <a:rPr lang="en-US" dirty="0" smtClean="0"/>
              <a:t>So, to recap this second section – based on what you understand about your two primary audiences, ALIGN what you know about the kinds of owners you work with, with the services and value you provide to them. And also enhance your service by FOCUSING on the most sought-after amenities and services for the renter market you serve.</a:t>
            </a:r>
          </a:p>
          <a:p>
            <a:pPr marL="0" lvl="0" indent="0" algn="l" rtl="0">
              <a:spcBef>
                <a:spcPts val="0"/>
              </a:spcBef>
              <a:spcAft>
                <a:spcPts val="0"/>
              </a:spcAft>
              <a:buNone/>
            </a:pPr>
            <a:r>
              <a:rPr lang="en-US" dirty="0" smtClean="0"/>
              <a:t/>
            </a:r>
            <a:br>
              <a:rPr lang="en-US" dirty="0" smtClean="0"/>
            </a:br>
            <a:endParaRPr dirty="0"/>
          </a:p>
        </p:txBody>
      </p:sp>
      <p:sp>
        <p:nvSpPr>
          <p:cNvPr id="391" name="Google Shape;391;g439a00dd7a_1_1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390f2a287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390f2a287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CHRIS:</a:t>
            </a:r>
          </a:p>
          <a:p>
            <a:pPr marL="0" lvl="0" indent="0" algn="l" rtl="0">
              <a:spcBef>
                <a:spcPts val="0"/>
              </a:spcBef>
              <a:spcAft>
                <a:spcPts val="0"/>
              </a:spcAft>
              <a:buNone/>
            </a:pPr>
            <a:r>
              <a:rPr lang="en-US" dirty="0" smtClean="0"/>
              <a:t>The third piece of the puzzle is around technology enablement. Why are we talking about tech-enabled relationships instead of just technology? It’s because technology’s job is to streamline and improve offline interactions by taking them online, in most cases. The world is flooded with new technology options every day, and “technology for technology’s sake” will just drive you crazy.</a:t>
            </a:r>
          </a:p>
          <a:p>
            <a:pPr marL="0" lvl="0" indent="0" algn="l" rtl="0">
              <a:spcBef>
                <a:spcPts val="0"/>
              </a:spcBef>
              <a:spcAft>
                <a:spcPts val="0"/>
              </a:spcAft>
              <a:buNone/>
            </a:pPr>
            <a:r>
              <a:rPr lang="en-US" dirty="0" smtClean="0"/>
              <a:t/>
            </a:r>
            <a:br>
              <a:rPr lang="en-US" dirty="0" smtClean="0"/>
            </a:br>
            <a:r>
              <a:rPr lang="en-US" dirty="0" smtClean="0"/>
              <a:t>The best way to keep your feet under you with respect to technology is to consider how the technology you’re selecting helps you to take the EMPATHY-driven understanding of your owners and tenants, as well as the SERVICES you offer as a result, and streamline it using technology. </a:t>
            </a:r>
          </a:p>
          <a:p>
            <a:pPr marL="0" lvl="0" indent="0" algn="l" rtl="0">
              <a:spcBef>
                <a:spcPts val="0"/>
              </a:spcBef>
              <a:spcAft>
                <a:spcPts val="0"/>
              </a:spcAft>
              <a:buNone/>
            </a:pPr>
            <a:r>
              <a:rPr lang="en-US" dirty="0" smtClean="0"/>
              <a:t/>
            </a:r>
            <a:br>
              <a:rPr lang="en-US" dirty="0" smtClean="0"/>
            </a:br>
            <a:endParaRPr dirty="0"/>
          </a:p>
        </p:txBody>
      </p:sp>
      <p:sp>
        <p:nvSpPr>
          <p:cNvPr id="398" name="Google Shape;398;g3390f2a287_0_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439a00dd7a_1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439a00dd7a_1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a:t>
            </a:r>
          </a:p>
          <a:p>
            <a:pPr marL="0" lvl="0" indent="0" algn="l" rtl="0">
              <a:spcBef>
                <a:spcPts val="0"/>
              </a:spcBef>
              <a:spcAft>
                <a:spcPts val="0"/>
              </a:spcAft>
              <a:buNone/>
            </a:pPr>
            <a:r>
              <a:rPr lang="en-US" dirty="0"/>
              <a:t>When we surveyed owners and renters earlier in 2018, the appetite for tech-enabled communication and transactions </a:t>
            </a:r>
            <a:r>
              <a:rPr lang="en-US" dirty="0" smtClean="0"/>
              <a:t>was </a:t>
            </a:r>
            <a:r>
              <a:rPr lang="en-US" dirty="0"/>
              <a:t>clearly </a:t>
            </a:r>
            <a:r>
              <a:rPr lang="en-US" dirty="0" smtClean="0"/>
              <a:t>high</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The data bears this out: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a:r>
            <a:br>
              <a:rPr lang="en-US" dirty="0" smtClean="0"/>
            </a:br>
            <a:r>
              <a:rPr lang="en-US" dirty="0" smtClean="0"/>
              <a:t>77% of owners want an owner portal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61% of renters want to pay rent online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62% of renters prefer to email and 55% prefer to text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a:r>
            <a:br>
              <a:rPr lang="en-US" dirty="0" smtClean="0"/>
            </a:br>
            <a:endParaRPr dirty="0"/>
          </a:p>
        </p:txBody>
      </p:sp>
      <p:sp>
        <p:nvSpPr>
          <p:cNvPr id="406" name="Google Shape;406;g439a00dd7a_1_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f74fefaea_1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CHRIS: In fact, in 2018, these technologies have made the transition from a competitive differentiator to a must-have. Harnessing the power of online interaction is quickly becoming the norm. </a:t>
            </a:r>
          </a:p>
          <a:p>
            <a:pPr marL="0" lvl="0" indent="0" algn="l" rtl="0">
              <a:spcBef>
                <a:spcPts val="0"/>
              </a:spcBef>
              <a:spcAft>
                <a:spcPts val="0"/>
              </a:spcAft>
              <a:buNone/>
            </a:pPr>
            <a:r>
              <a:rPr lang="en-US" dirty="0" smtClean="0"/>
              <a:t/>
            </a:r>
            <a:br>
              <a:rPr lang="en-US" dirty="0" smtClean="0"/>
            </a:br>
            <a:endParaRPr dirty="0"/>
          </a:p>
          <a:p>
            <a:pPr marL="0" lvl="0" indent="0" algn="l" rtl="0">
              <a:spcBef>
                <a:spcPts val="0"/>
              </a:spcBef>
              <a:spcAft>
                <a:spcPts val="0"/>
              </a:spcAft>
              <a:buClr>
                <a:schemeClr val="dk1"/>
              </a:buClr>
              <a:buSzPts val="1100"/>
              <a:buFont typeface="Arial"/>
              <a:buNone/>
            </a:pPr>
            <a:endParaRPr dirty="0"/>
          </a:p>
        </p:txBody>
      </p:sp>
      <p:sp>
        <p:nvSpPr>
          <p:cNvPr id="412" name="Google Shape;412;g3f74fefaea_1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f74fefaea_1_1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CHRIS: </a:t>
            </a:r>
          </a:p>
          <a:p>
            <a:pPr marL="0" lvl="0" indent="0" algn="l" rtl="0">
              <a:spcBef>
                <a:spcPts val="0"/>
              </a:spcBef>
              <a:spcAft>
                <a:spcPts val="0"/>
              </a:spcAft>
              <a:buClr>
                <a:schemeClr val="dk1"/>
              </a:buClr>
              <a:buSzPts val="1100"/>
              <a:buFont typeface="Arial"/>
              <a:buNone/>
            </a:pPr>
            <a:r>
              <a:rPr lang="en-US" dirty="0"/>
              <a:t>One of our respondents said, “The automation of property management is the best thing that has happened to our office. We have moved from paper to the computer, and being able to see everything in front of you allows you to make immediate, important decisions.”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Remember, the best technologies don’t just increase your efficiency - they have the power to enhance the human side of your property management business</a:t>
            </a:r>
            <a:endParaRPr dirty="0"/>
          </a:p>
          <a:p>
            <a:pPr marL="0" lvl="0" indent="0" algn="l" rtl="0">
              <a:spcBef>
                <a:spcPts val="0"/>
              </a:spcBef>
              <a:spcAft>
                <a:spcPts val="0"/>
              </a:spcAft>
              <a:buNone/>
            </a:pPr>
            <a:endParaRPr dirty="0"/>
          </a:p>
        </p:txBody>
      </p:sp>
      <p:sp>
        <p:nvSpPr>
          <p:cNvPr id="418" name="Google Shape;418;g3f74fefaea_1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f74fefaea_1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GAIL: I’m going to speak to this one so you all don’t think it’s Chris being biased in any way. One of the things we know about all of you is that you are focused on continuing to grow which is why you are here. As we discussed last year, growth and efficiency go hand-in-hand, and so what we saw this year is that growth-focused property managers are still more likely to invest in software to help them scale their operations. This frees up time for them to focus on continuing to grow their businesses and attend meetings to network with each other.</a:t>
            </a:r>
          </a:p>
          <a:p>
            <a:pPr marL="0" lvl="0" indent="0" algn="l" rtl="0">
              <a:spcBef>
                <a:spcPts val="0"/>
              </a:spcBef>
              <a:spcAft>
                <a:spcPts val="0"/>
              </a:spcAft>
              <a:buNone/>
            </a:pPr>
            <a:r>
              <a:rPr lang="en-US" dirty="0" smtClean="0"/>
              <a:t/>
            </a:r>
            <a:br>
              <a:rPr lang="en-US" dirty="0" smtClean="0"/>
            </a:br>
            <a:r>
              <a:rPr lang="en-US" dirty="0" smtClean="0"/>
              <a:t>83% of respondents who said they expect to significantly grow in the next year also indicated that they had implemented a property management software solution. And 83% of people who had previously implemented a solution reported an increase in revenue over the last two years. </a:t>
            </a:r>
          </a:p>
          <a:p>
            <a:pPr marL="0" lvl="0" indent="0" algn="l" rtl="0">
              <a:spcBef>
                <a:spcPts val="0"/>
              </a:spcBef>
              <a:spcAft>
                <a:spcPts val="0"/>
              </a:spcAft>
              <a:buNone/>
            </a:pPr>
            <a:r>
              <a:rPr lang="en-US" dirty="0" smtClean="0"/>
              <a:t/>
            </a:r>
            <a:br>
              <a:rPr lang="en-US" dirty="0" smtClean="0"/>
            </a:br>
            <a:r>
              <a:rPr lang="en-US" dirty="0" smtClean="0"/>
              <a:t>Sentiment in the feedback cites the ability to automate and streamline fees and charges, as well as creating time to grow revenue opportunities across their business. Start searching for that tech service that makes you stand out and also increases your revenues!</a:t>
            </a:r>
          </a:p>
          <a:p>
            <a:pPr marL="0" lvl="0" indent="0" algn="l" rtl="0">
              <a:spcBef>
                <a:spcPts val="0"/>
              </a:spcBef>
              <a:spcAft>
                <a:spcPts val="0"/>
              </a:spcAft>
              <a:buNone/>
            </a:pPr>
            <a:r>
              <a:rPr lang="en-US" dirty="0" smtClean="0"/>
              <a:t/>
            </a:r>
            <a:br>
              <a:rPr lang="en-US" dirty="0" smtClean="0"/>
            </a:br>
            <a:r>
              <a:rPr lang="en-US" dirty="0" smtClean="0"/>
              <a:t/>
            </a:r>
            <a:br>
              <a:rPr lang="en-US" dirty="0" smtClean="0"/>
            </a:br>
            <a:endParaRPr dirty="0"/>
          </a:p>
          <a:p>
            <a:pPr marL="0" lvl="0" indent="0" algn="l" rtl="0">
              <a:spcBef>
                <a:spcPts val="0"/>
              </a:spcBef>
              <a:spcAft>
                <a:spcPts val="0"/>
              </a:spcAft>
              <a:buNone/>
            </a:pPr>
            <a:endParaRPr dirty="0"/>
          </a:p>
        </p:txBody>
      </p:sp>
      <p:sp>
        <p:nvSpPr>
          <p:cNvPr id="424" name="Google Shape;424;g3f74fefaea_1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3a473776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3a473776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CHRIS: Today, we’ll dig into what we learned from you – your Priorities and concerns for 2019, the demographics of our survey respondents, a closer look at ”the human factor” that came through, and also a look ahead into the future.</a:t>
            </a:r>
            <a:endParaRPr dirty="0"/>
          </a:p>
        </p:txBody>
      </p:sp>
      <p:sp>
        <p:nvSpPr>
          <p:cNvPr id="115" name="Google Shape;115;g43a473776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390f2a287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390f2a287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CHRIS:</a:t>
            </a:r>
          </a:p>
          <a:p>
            <a:pPr marL="0" lvl="0" indent="0" algn="l" rtl="0">
              <a:spcBef>
                <a:spcPts val="0"/>
              </a:spcBef>
              <a:spcAft>
                <a:spcPts val="0"/>
              </a:spcAft>
              <a:buNone/>
            </a:pPr>
            <a:r>
              <a:rPr lang="en-US" dirty="0" smtClean="0"/>
              <a:t>So what did we just talk about – tech should enhance, improve, and differentiate the services you provide, but you should never chase tech for tech’s sake. Make your decisions based on the human experience you’re looking to create – and then scale. And technology should always be a strategic decision – consider what your business goals are and map your purchase decisions from there.</a:t>
            </a:r>
          </a:p>
          <a:p>
            <a:pPr marL="0" lvl="0" indent="0" algn="l" rtl="0">
              <a:spcBef>
                <a:spcPts val="0"/>
              </a:spcBef>
              <a:spcAft>
                <a:spcPts val="0"/>
              </a:spcAft>
              <a:buNone/>
            </a:pPr>
            <a:r>
              <a:rPr lang="en-US" dirty="0" smtClean="0"/>
              <a:t/>
            </a:r>
            <a:br>
              <a:rPr lang="en-US" dirty="0" smtClean="0"/>
            </a:br>
            <a:endParaRPr dirty="0"/>
          </a:p>
          <a:p>
            <a:pPr marL="0" lvl="0" indent="0" algn="l" rtl="0">
              <a:spcBef>
                <a:spcPts val="0"/>
              </a:spcBef>
              <a:spcAft>
                <a:spcPts val="0"/>
              </a:spcAft>
              <a:buNone/>
            </a:pPr>
            <a:endParaRPr dirty="0"/>
          </a:p>
        </p:txBody>
      </p:sp>
      <p:sp>
        <p:nvSpPr>
          <p:cNvPr id="438" name="Google Shape;438;g3390f2a287_0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43a4737764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43a4737764_0_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GAIL:</a:t>
            </a:r>
          </a:p>
          <a:p>
            <a:pPr marL="0" lvl="0" indent="0" algn="l" rtl="0">
              <a:spcBef>
                <a:spcPts val="0"/>
              </a:spcBef>
              <a:spcAft>
                <a:spcPts val="0"/>
              </a:spcAft>
              <a:buNone/>
            </a:pPr>
            <a:r>
              <a:rPr lang="en-US" dirty="0"/>
              <a:t>Our last section looks into the future, and from our vantage point, doing this research each year, 2019 and 2020 are poised to be big years for property managers</a:t>
            </a:r>
            <a:endParaRPr dirty="0"/>
          </a:p>
        </p:txBody>
      </p:sp>
      <p:sp>
        <p:nvSpPr>
          <p:cNvPr id="445" name="Google Shape;445;g43a4737764_0_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3a4737764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43a4737764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 </a:t>
            </a:r>
          </a:p>
          <a:p>
            <a:pPr marL="0" lvl="0" indent="0" algn="l" rtl="0">
              <a:spcBef>
                <a:spcPts val="0"/>
              </a:spcBef>
              <a:spcAft>
                <a:spcPts val="0"/>
              </a:spcAft>
              <a:buNone/>
            </a:pPr>
            <a:r>
              <a:rPr lang="en-US" dirty="0"/>
              <a:t>First off, take the time to assess how you are incorporating what we’ve discussed here today into your own business model. How does the human factor impact your property management business?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First, focus on empathizing with the needs of your property owners and residents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map your service offerings to reflect how you understand and account for those needs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lastly, connect those relationships and services with technology that elevates and improves both</a:t>
            </a:r>
            <a:endParaRPr dirty="0"/>
          </a:p>
        </p:txBody>
      </p:sp>
      <p:sp>
        <p:nvSpPr>
          <p:cNvPr id="460" name="Google Shape;460;g43a4737764_0_1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43a4737764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43a4737764_0_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GAIL:</a:t>
            </a:r>
          </a:p>
          <a:p>
            <a:pPr marL="0" lvl="0" indent="0" algn="l" rtl="0">
              <a:spcBef>
                <a:spcPts val="0"/>
              </a:spcBef>
              <a:spcAft>
                <a:spcPts val="0"/>
              </a:spcAft>
              <a:buNone/>
            </a:pPr>
            <a:r>
              <a:rPr lang="en-US" dirty="0" smtClean="0"/>
              <a:t>what does it mean for 2019 and beyond?</a:t>
            </a:r>
          </a:p>
          <a:p>
            <a:pPr marL="0" lvl="0" indent="0" algn="l" rtl="0">
              <a:spcBef>
                <a:spcPts val="0"/>
              </a:spcBef>
              <a:spcAft>
                <a:spcPts val="0"/>
              </a:spcAft>
              <a:buNone/>
            </a:pPr>
            <a:r>
              <a:rPr lang="en-US" dirty="0" smtClean="0"/>
              <a:t/>
            </a:r>
            <a:br>
              <a:rPr lang="en-US" dirty="0" smtClean="0"/>
            </a:br>
            <a:r>
              <a:rPr lang="en-US" dirty="0" smtClean="0"/>
              <a:t>We are seeing the market starting to change - in the next 2 or so years, the pendulum will swing from sellers market to buyer’s. There is a direct relationship between the current housing market, and what that means for renters. These market trends paired with this report data is telling us we’re looking at a great time for property managers to assess their business model along these lines. Why?  To be best prepared to win when the market changes!</a:t>
            </a:r>
          </a:p>
          <a:p>
            <a:pPr marL="0" lvl="0" indent="0" algn="l" rtl="0">
              <a:spcBef>
                <a:spcPts val="0"/>
              </a:spcBef>
              <a:spcAft>
                <a:spcPts val="0"/>
              </a:spcAft>
              <a:buNone/>
            </a:pPr>
            <a:r>
              <a:rPr lang="en-US" dirty="0" smtClean="0"/>
              <a:t/>
            </a:r>
            <a:br>
              <a:rPr lang="en-US" dirty="0" smtClean="0"/>
            </a:br>
            <a:r>
              <a:rPr lang="en-US" dirty="0" smtClean="0"/>
              <a:t>CHRIS: </a:t>
            </a:r>
          </a:p>
          <a:p>
            <a:pPr marL="0" lvl="0" indent="0" algn="l" rtl="0">
              <a:spcBef>
                <a:spcPts val="0"/>
              </a:spcBef>
              <a:spcAft>
                <a:spcPts val="0"/>
              </a:spcAft>
              <a:buNone/>
            </a:pPr>
            <a:r>
              <a:rPr lang="en-US" dirty="0" smtClean="0"/>
              <a:t>That’s right. We’re at this inflection point moment of the market – by doing the legwork now, you’ll be poised to succeed as the market begins it inevitable change - can we pinpoint the year/month? No. But you’re at a point now where luck favors the prepared.</a:t>
            </a:r>
          </a:p>
          <a:p>
            <a:pPr marL="0" lvl="0" indent="0" algn="l" rtl="0">
              <a:spcBef>
                <a:spcPts val="0"/>
              </a:spcBef>
              <a:spcAft>
                <a:spcPts val="0"/>
              </a:spcAft>
              <a:buNone/>
            </a:pPr>
            <a:r>
              <a:rPr lang="en-US" dirty="0" smtClean="0"/>
              <a:t/>
            </a:r>
            <a:br>
              <a:rPr lang="en-US" dirty="0" smtClean="0"/>
            </a:br>
            <a:endParaRPr dirty="0"/>
          </a:p>
        </p:txBody>
      </p:sp>
      <p:sp>
        <p:nvSpPr>
          <p:cNvPr id="467" name="Google Shape;467;g43a4737764_0_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90f2a28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390f2a28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 To get the full report, be sure to stop by the Buildium booth for your own copy of the industry report, and we’ll see you next year!</a:t>
            </a:r>
            <a:endParaRPr dirty="0"/>
          </a:p>
        </p:txBody>
      </p:sp>
      <p:sp>
        <p:nvSpPr>
          <p:cNvPr id="107" name="Google Shape;107;g3390f2a28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550085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390f2a287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390f2a287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GAIL:  With that, we thank you for being here today as we discussed the findings from our annual survey!  </a:t>
            </a:r>
          </a:p>
          <a:p>
            <a:pPr marL="0" lvl="0" indent="0" algn="l" rtl="0">
              <a:spcBef>
                <a:spcPts val="0"/>
              </a:spcBef>
              <a:spcAft>
                <a:spcPts val="0"/>
              </a:spcAft>
              <a:buNone/>
            </a:pPr>
            <a:r>
              <a:rPr lang="en-US" dirty="0" smtClean="0"/>
              <a:t/>
            </a:r>
            <a:br>
              <a:rPr lang="en-US" dirty="0" smtClean="0"/>
            </a:br>
            <a:r>
              <a:rPr lang="en-US" dirty="0" smtClean="0"/>
              <a:t>A few personal thoughts as we close… With the market shifting, you will see more agents becoming Property Managers. Take the information supplied in this research and start now to find a service that makes you and your company stand out from the rest. Also remember to concentrate efforts on improving your customer service experience for the owners and tenants. Then you will stand out!</a:t>
            </a:r>
          </a:p>
          <a:p>
            <a:pPr marL="0" lvl="0" indent="0" algn="l" rtl="0">
              <a:spcBef>
                <a:spcPts val="0"/>
              </a:spcBef>
              <a:spcAft>
                <a:spcPts val="0"/>
              </a:spcAft>
              <a:buNone/>
            </a:pPr>
            <a:r>
              <a:rPr lang="en-US" dirty="0" smtClean="0"/>
              <a:t/>
            </a:r>
            <a:br>
              <a:rPr lang="en-US" dirty="0" smtClean="0"/>
            </a:br>
            <a:r>
              <a:rPr lang="en-US" dirty="0" smtClean="0"/>
              <a:t>Thank you Chris and Buildium...</a:t>
            </a:r>
          </a:p>
          <a:p>
            <a:pPr marL="0" lvl="0" indent="0" algn="l" rtl="0">
              <a:spcBef>
                <a:spcPts val="0"/>
              </a:spcBef>
              <a:spcAft>
                <a:spcPts val="0"/>
              </a:spcAft>
              <a:buNone/>
            </a:pPr>
            <a:r>
              <a:rPr lang="en-US" dirty="0" smtClean="0"/>
              <a:t/>
            </a:r>
            <a:br>
              <a:rPr lang="en-US" dirty="0" smtClean="0"/>
            </a:br>
            <a:endParaRPr dirty="0"/>
          </a:p>
        </p:txBody>
      </p:sp>
      <p:sp>
        <p:nvSpPr>
          <p:cNvPr id="474" name="Google Shape;474;g3390f2a287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3a473776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3a4737764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CHRIS: Let’s start out with what’s on your minds as we look ahead to 2019</a:t>
            </a:r>
            <a:endParaRPr dirty="0"/>
          </a:p>
        </p:txBody>
      </p:sp>
      <p:sp>
        <p:nvSpPr>
          <p:cNvPr id="130" name="Google Shape;130;g43a4737764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39a00dd7a_1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439a00dd7a_1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smtClean="0"/>
              <a:t>GAIL: This is a question we ask every year. And, year over year, we always see the top 3 goals emerge - Growth, Efficiency, and Profitability.</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smtClean="0"/>
              <a:t/>
            </a:r>
            <a:br>
              <a:rPr lang="en-US" dirty="0" smtClean="0"/>
            </a:br>
            <a:r>
              <a:rPr lang="en-US" dirty="0" smtClean="0"/>
              <a:t>Growing the portfolio and increasing revenue has moved back up to the #1 place this year – it had slid to #2 in 2017.</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smtClean="0"/>
              <a:t/>
            </a:r>
            <a:br>
              <a:rPr lang="en-US" dirty="0" smtClean="0"/>
            </a:br>
            <a:r>
              <a:rPr lang="en-US" dirty="0" smtClean="0"/>
              <a:t>CHRIS: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smtClean="0"/>
              <a:t>Growth took the #1 place from last year’s #1 which was efficiency. This year, efficiency is #2.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smtClean="0"/>
              <a:t/>
            </a:r>
            <a:br>
              <a:rPr lang="en-US" dirty="0" smtClean="0"/>
            </a:br>
            <a:r>
              <a:rPr lang="en-US" dirty="0" smtClean="0"/>
              <a:t>-</a:t>
            </a:r>
            <a:r>
              <a:rPr lang="en-US" baseline="0" dirty="0" smtClean="0"/>
              <a:t> </a:t>
            </a:r>
            <a:r>
              <a:rPr lang="en-US" baseline="0" dirty="0"/>
              <a:t>Notable jump of 9 points for profitability into 3</a:t>
            </a:r>
            <a:r>
              <a:rPr lang="en-US" baseline="30000" dirty="0"/>
              <a:t>rd</a:t>
            </a:r>
            <a:r>
              <a:rPr lang="en-US" baseline="0" dirty="0"/>
              <a:t> place this year.</a:t>
            </a:r>
            <a:endParaRPr dirty="0"/>
          </a:p>
        </p:txBody>
      </p:sp>
      <p:sp>
        <p:nvSpPr>
          <p:cNvPr id="145" name="Google Shape;145;g439a00dd7a_1_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CHRIS: So, what is actually changing in the market?</a:t>
            </a:r>
          </a:p>
          <a:p>
            <a:pPr marL="171450" lvl="0" indent="-171450" algn="l" rtl="0">
              <a:spcBef>
                <a:spcPts val="0"/>
              </a:spcBef>
              <a:spcAft>
                <a:spcPts val="0"/>
              </a:spcAft>
              <a:buFont typeface="Arial" charset="0"/>
              <a:buChar char="•"/>
            </a:pPr>
            <a:r>
              <a:rPr lang="en-US" dirty="0" smtClean="0"/>
              <a:t>2017 and 2018 ended up being a big seller’s market. But that’s slowing - Wall Street Journal and others are seeing slowing home price growth for several months in a row, which tells us we’re potentially at the peak in the market</a:t>
            </a:r>
          </a:p>
          <a:p>
            <a:pPr marL="171450" lvl="0" indent="-171450" algn="l" rtl="0">
              <a:spcBef>
                <a:spcPts val="0"/>
              </a:spcBef>
              <a:spcAft>
                <a:spcPts val="0"/>
              </a:spcAft>
              <a:buFont typeface="Arial" charset="0"/>
              <a:buChar char="•"/>
            </a:pPr>
            <a:r>
              <a:rPr lang="en-US" dirty="0" smtClean="0"/>
              <a:t>This has an impact on the owners whose properties you manage - many property owners are opting to sell rather than stay in the rental game - and understanding the differences in your clients based on their goals is critical. </a:t>
            </a:r>
          </a:p>
          <a:p>
            <a:pPr marL="0" lvl="0" indent="0" algn="l" rtl="0">
              <a:spcBef>
                <a:spcPts val="0"/>
              </a:spcBef>
              <a:spcAft>
                <a:spcPts val="0"/>
              </a:spcAft>
              <a:buNone/>
            </a:pPr>
            <a:r>
              <a:rPr lang="en-US" dirty="0" smtClean="0"/>
              <a:t/>
            </a:r>
            <a:br>
              <a:rPr lang="en-US" dirty="0" smtClean="0"/>
            </a:br>
            <a:r>
              <a:rPr lang="en-US" dirty="0" smtClean="0"/>
              <a:t/>
            </a:r>
            <a:br>
              <a:rPr lang="en-US" dirty="0" smtClean="0"/>
            </a:br>
            <a:r>
              <a:rPr lang="en-US" dirty="0" smtClean="0"/>
              <a:t>GAIL:</a:t>
            </a:r>
          </a:p>
          <a:p>
            <a:pPr marL="0" lvl="0" indent="0" algn="l" rtl="0">
              <a:spcBef>
                <a:spcPts val="0"/>
              </a:spcBef>
              <a:spcAft>
                <a:spcPts val="0"/>
              </a:spcAft>
              <a:buNone/>
            </a:pPr>
            <a:r>
              <a:rPr lang="en-US" dirty="0" smtClean="0"/>
              <a:t>There have been seismic shifts in renter demographics over the last several years. </a:t>
            </a:r>
          </a:p>
          <a:p>
            <a:pPr marL="0" lvl="0" indent="0" algn="l" rtl="0">
              <a:spcBef>
                <a:spcPts val="0"/>
              </a:spcBef>
              <a:spcAft>
                <a:spcPts val="0"/>
              </a:spcAft>
              <a:buNone/>
            </a:pPr>
            <a:r>
              <a:rPr lang="en-US" dirty="0" smtClean="0"/>
              <a:t/>
            </a:r>
            <a:br>
              <a:rPr lang="en-US" dirty="0" smtClean="0"/>
            </a:br>
            <a:r>
              <a:rPr lang="en-US" dirty="0" smtClean="0"/>
              <a:t>CHRIS:</a:t>
            </a:r>
          </a:p>
          <a:p>
            <a:pPr marL="0" lvl="0" indent="0" algn="l" rtl="0">
              <a:spcBef>
                <a:spcPts val="0"/>
              </a:spcBef>
              <a:spcAft>
                <a:spcPts val="0"/>
              </a:spcAft>
              <a:buNone/>
            </a:pPr>
            <a:r>
              <a:rPr lang="en-US" dirty="0" smtClean="0"/>
              <a:t>Millennials, am I right?</a:t>
            </a:r>
          </a:p>
          <a:p>
            <a:pPr marL="0" lvl="0" indent="0" algn="l" rtl="0">
              <a:spcBef>
                <a:spcPts val="0"/>
              </a:spcBef>
              <a:spcAft>
                <a:spcPts val="0"/>
              </a:spcAft>
              <a:buNone/>
            </a:pPr>
            <a:r>
              <a:rPr lang="en-US" dirty="0" smtClean="0"/>
              <a:t/>
            </a:r>
            <a:br>
              <a:rPr lang="en-US" dirty="0" smtClean="0"/>
            </a:br>
            <a:r>
              <a:rPr lang="en-US" dirty="0" smtClean="0"/>
              <a:t>GAIL:</a:t>
            </a:r>
          </a:p>
          <a:p>
            <a:pPr marL="0" lvl="0" indent="0" algn="l" rtl="0">
              <a:spcBef>
                <a:spcPts val="0"/>
              </a:spcBef>
              <a:spcAft>
                <a:spcPts val="0"/>
              </a:spcAft>
              <a:buNone/>
            </a:pPr>
            <a:r>
              <a:rPr lang="en-US" dirty="0" smtClean="0"/>
              <a:t>Yes - Millennials are breaking the mold in so many ways, but one of them is in how they’re renting longer than previous generations. On the other side, Baby boomers are one of the fastest growing segments of the renter market as well. And that creates a challenge for property managers.</a:t>
            </a:r>
          </a:p>
          <a:p>
            <a:pPr marL="0" lvl="0" indent="0" algn="l" rtl="0">
              <a:spcBef>
                <a:spcPts val="0"/>
              </a:spcBef>
              <a:spcAft>
                <a:spcPts val="0"/>
              </a:spcAft>
              <a:buNone/>
            </a:pPr>
            <a:r>
              <a:rPr lang="en-US" dirty="0" smtClean="0"/>
              <a:t/>
            </a:r>
            <a:br>
              <a:rPr lang="en-US" dirty="0" smtClean="0"/>
            </a:br>
            <a:r>
              <a:rPr lang="en-US" dirty="0" smtClean="0"/>
              <a:t>Last, the technology evolution marches on. Offering you new opportunities to connect with and create a great living environment for your tenants.</a:t>
            </a:r>
          </a:p>
          <a:p>
            <a:pPr marL="0" lvl="0" indent="0" algn="l" rtl="0">
              <a:spcBef>
                <a:spcPts val="0"/>
              </a:spcBef>
              <a:spcAft>
                <a:spcPts val="0"/>
              </a:spcAft>
              <a:buNone/>
            </a:pPr>
            <a:r>
              <a:rPr lang="en-US" dirty="0" smtClean="0"/>
              <a:t/>
            </a:r>
            <a:br>
              <a:rPr lang="en-US" dirty="0" smtClean="0"/>
            </a:br>
            <a:r>
              <a:rPr lang="en-US" dirty="0" smtClean="0"/>
              <a:t/>
            </a:r>
            <a:br>
              <a:rPr lang="en-US" dirty="0" smtClean="0"/>
            </a:br>
            <a:endParaRPr lang="en-US" dirty="0"/>
          </a:p>
          <a:p>
            <a:pPr marL="0" lvl="0" indent="0" algn="l" rtl="0">
              <a:spcBef>
                <a:spcPts val="0"/>
              </a:spcBef>
              <a:spcAft>
                <a:spcPts val="0"/>
              </a:spcAft>
              <a:buNone/>
            </a:pPr>
            <a:endParaRPr dirty="0"/>
          </a:p>
        </p:txBody>
      </p:sp>
      <p:sp>
        <p:nvSpPr>
          <p:cNvPr id="151" name="Google Shape;15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390f2a28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390f2a287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GAIL: If you take nothing else away from today’s session, it’s that these three factors that are impacting your business -- empathy, service, and tech -- are a powerful combination that will position you for success in the years to come.</a:t>
            </a:r>
          </a:p>
          <a:p>
            <a:pPr marL="0" lvl="0" indent="0" algn="l" rtl="0">
              <a:spcBef>
                <a:spcPts val="0"/>
              </a:spcBef>
              <a:spcAft>
                <a:spcPts val="0"/>
              </a:spcAft>
              <a:buNone/>
            </a:pPr>
            <a:r>
              <a:rPr lang="en-US" dirty="0" smtClean="0"/>
              <a:t/>
            </a:r>
            <a:br>
              <a:rPr lang="en-US" dirty="0" smtClean="0"/>
            </a:br>
            <a:r>
              <a:rPr lang="en-US" dirty="0" smtClean="0"/>
              <a:t>CHRIS: </a:t>
            </a:r>
          </a:p>
          <a:p>
            <a:pPr marL="171450" lvl="0" indent="-171450" algn="l" rtl="0">
              <a:spcBef>
                <a:spcPts val="0"/>
              </a:spcBef>
              <a:spcAft>
                <a:spcPts val="0"/>
              </a:spcAft>
              <a:buFont typeface="Arial" charset="0"/>
              <a:buChar char="•"/>
            </a:pPr>
            <a:r>
              <a:rPr lang="en-US" dirty="0" smtClean="0"/>
              <a:t>You may already be offering these </a:t>
            </a:r>
          </a:p>
          <a:p>
            <a:pPr marL="171450" lvl="0" indent="-171450" algn="l" rtl="0">
              <a:spcBef>
                <a:spcPts val="0"/>
              </a:spcBef>
              <a:spcAft>
                <a:spcPts val="0"/>
              </a:spcAft>
              <a:buFont typeface="Arial" charset="0"/>
              <a:buChar char="•"/>
            </a:pPr>
            <a:r>
              <a:rPr lang="en-US" dirty="0" smtClean="0"/>
              <a:t>If you’re not, we’ll explain how by using the examples and statements from those of you who took the survey</a:t>
            </a:r>
          </a:p>
        </p:txBody>
      </p:sp>
      <p:sp>
        <p:nvSpPr>
          <p:cNvPr id="158" name="Google Shape;158;g3390f2a287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3a4737764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43a4737764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GAIL: For just a minute, we wanted to talk through the makeup of the property managers who participated in this survey</a:t>
            </a:r>
          </a:p>
          <a:p>
            <a:pPr marL="0" lvl="0" indent="0" algn="l" rtl="0">
              <a:spcBef>
                <a:spcPts val="0"/>
              </a:spcBef>
              <a:spcAft>
                <a:spcPts val="0"/>
              </a:spcAft>
              <a:buNone/>
            </a:pPr>
            <a:endParaRPr dirty="0"/>
          </a:p>
        </p:txBody>
      </p:sp>
      <p:sp>
        <p:nvSpPr>
          <p:cNvPr id="165" name="Google Shape;165;g43a4737764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1" name="Google Shape;71;p11"/>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7" name="Google Shape;77;p12"/>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3600"/>
              <a:buFont typeface="Verdana"/>
              <a:buNone/>
              <a:defRPr sz="36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06400" algn="l" rtl="0">
              <a:spcBef>
                <a:spcPts val="640"/>
              </a:spcBef>
              <a:spcAft>
                <a:spcPts val="0"/>
              </a:spcAft>
              <a:buClr>
                <a:schemeClr val="dk1"/>
              </a:buClr>
              <a:buSzPts val="2800"/>
              <a:buFont typeface="Verdana"/>
              <a:buChar char="▪"/>
              <a:defRPr sz="2800" i="0" u="none" strike="noStrike" cap="none">
                <a:solidFill>
                  <a:schemeClr val="dk1"/>
                </a:solidFill>
                <a:latin typeface="Verdana"/>
                <a:ea typeface="Verdana"/>
                <a:cs typeface="Verdana"/>
                <a:sym typeface="Verdana"/>
              </a:defRPr>
            </a:lvl1pPr>
            <a:lvl2pPr marL="914400" marR="0" lvl="1" indent="-381000" algn="l" rtl="0">
              <a:spcBef>
                <a:spcPts val="560"/>
              </a:spcBef>
              <a:spcAft>
                <a:spcPts val="0"/>
              </a:spcAft>
              <a:buClr>
                <a:schemeClr val="dk1"/>
              </a:buClr>
              <a:buSzPts val="2400"/>
              <a:buFont typeface="Verdana"/>
              <a:buChar char="▪"/>
              <a:defRPr sz="240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Verdana"/>
              <a:buChar char="▪"/>
              <a:defRPr sz="240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Verdana"/>
              <a:buChar char="▪"/>
              <a:defRPr sz="200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Verdana"/>
              <a:buChar char="▪"/>
              <a:defRPr sz="200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Verdana"/>
              <a:buChar char="•"/>
              <a:defRPr sz="200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Verdana"/>
              <a:buChar char="•"/>
              <a:defRPr sz="200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Verdana"/>
              <a:buChar char="•"/>
              <a:defRPr sz="200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Verdana"/>
              <a:buChar char="•"/>
              <a:defRPr sz="200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6" name="Google Shape;26;p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7" name="Google Shape;27;p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9" name="Google Shape;39;p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8" name="Google Shape;48;p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 name="Google Shape;57;p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 name="Google Shape;64;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rtl="0">
              <a:spcBef>
                <a:spcPts val="0"/>
              </a:spcBef>
              <a:spcAft>
                <a:spcPts val="0"/>
              </a:spcAft>
              <a:buClr>
                <a:schemeClr val="dk1"/>
              </a:buClr>
              <a:buSzPts val="3600"/>
              <a:buFont typeface="Verdana"/>
              <a:buNone/>
              <a:defRPr sz="36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06400" algn="l" rtl="0">
              <a:spcBef>
                <a:spcPts val="640"/>
              </a:spcBef>
              <a:spcAft>
                <a:spcPts val="0"/>
              </a:spcAft>
              <a:buClr>
                <a:schemeClr val="dk1"/>
              </a:buClr>
              <a:buSzPts val="2800"/>
              <a:buFont typeface="Verdana"/>
              <a:buAutoNum type="arabicPeriod"/>
              <a:defRPr sz="2800" i="0" u="none" strike="noStrike" cap="none">
                <a:solidFill>
                  <a:schemeClr val="dk1"/>
                </a:solidFill>
                <a:latin typeface="Verdana"/>
                <a:ea typeface="Verdana"/>
                <a:cs typeface="Verdana"/>
                <a:sym typeface="Verdana"/>
              </a:defRPr>
            </a:lvl1pPr>
            <a:lvl2pPr marL="914400" marR="0" lvl="1" indent="-381000" algn="l" rtl="0">
              <a:spcBef>
                <a:spcPts val="560"/>
              </a:spcBef>
              <a:spcAft>
                <a:spcPts val="0"/>
              </a:spcAft>
              <a:buClr>
                <a:schemeClr val="dk1"/>
              </a:buClr>
              <a:buSzPts val="2400"/>
              <a:buFont typeface="Verdana"/>
              <a:buAutoNum type="alphaLcPeriod"/>
              <a:defRPr sz="2400" i="0" u="none" strike="noStrike" cap="none">
                <a:solidFill>
                  <a:schemeClr val="dk1"/>
                </a:solidFill>
                <a:latin typeface="Verdana"/>
                <a:ea typeface="Verdana"/>
                <a:cs typeface="Verdana"/>
                <a:sym typeface="Verdana"/>
              </a:defRPr>
            </a:lvl2pPr>
            <a:lvl3pPr marL="1371600" marR="0" lvl="2" indent="-355600" algn="l" rtl="0">
              <a:spcBef>
                <a:spcPts val="480"/>
              </a:spcBef>
              <a:spcAft>
                <a:spcPts val="0"/>
              </a:spcAft>
              <a:buClr>
                <a:schemeClr val="dk1"/>
              </a:buClr>
              <a:buSzPts val="2000"/>
              <a:buFont typeface="Verdana"/>
              <a:buAutoNum type="romanLcPeriod"/>
              <a:defRPr sz="200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chemeClr val="dk1"/>
              </a:buClr>
              <a:buSzPts val="1800"/>
              <a:buFont typeface="Verdana"/>
              <a:buAutoNum type="arabicPeriod"/>
              <a:defRPr sz="180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Verdana"/>
              <a:buAutoNum type="alphaLcPeriod"/>
              <a:defRPr sz="200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Verdana"/>
              <a:buAutoNum type="romanLcPeriod"/>
              <a:defRPr sz="200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AutoNum type="arabicPeriod"/>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AutoNum type="alphaLcPeriod"/>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AutoNum type="romanLcPeriod"/>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13">
            <a:alphaModFix/>
          </a:blip>
          <a:srcRect/>
          <a:stretch/>
        </p:blipFill>
        <p:spPr>
          <a:xfrm>
            <a:off x="7543800" y="6019800"/>
            <a:ext cx="1524000" cy="762000"/>
          </a:xfrm>
          <a:prstGeom prst="rect">
            <a:avLst/>
          </a:prstGeom>
          <a:noFill/>
          <a:ln>
            <a:noFill/>
          </a:ln>
        </p:spPr>
      </p:pic>
      <p:pic>
        <p:nvPicPr>
          <p:cNvPr id="3" name="Picture 2">
            <a:extLst>
              <a:ext uri="{FF2B5EF4-FFF2-40B4-BE49-F238E27FC236}">
                <a16:creationId xmlns:a16="http://schemas.microsoft.com/office/drawing/2014/main" xmlns="" id="{90240632-8B0E-F245-9515-B279293CE807}"/>
              </a:ext>
            </a:extLst>
          </p:cNvPr>
          <p:cNvPicPr>
            <a:picLocks noChangeAspect="1"/>
          </p:cNvPicPr>
          <p:nvPr userDrawn="1"/>
        </p:nvPicPr>
        <p:blipFill>
          <a:blip r:embed="rId14"/>
          <a:stretch>
            <a:fillRect/>
          </a:stretch>
        </p:blipFill>
        <p:spPr>
          <a:xfrm>
            <a:off x="170688" y="6224824"/>
            <a:ext cx="1750496" cy="55697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3"/>
          <p:cNvPicPr preferRelativeResize="0"/>
          <p:nvPr/>
        </p:nvPicPr>
        <p:blipFill rotWithShape="1">
          <a:blip r:embed="rId3">
            <a:alphaModFix/>
          </a:blip>
          <a:srcRect b="10683"/>
          <a:stretch/>
        </p:blipFill>
        <p:spPr>
          <a:xfrm>
            <a:off x="5508" y="0"/>
            <a:ext cx="9144001" cy="6858000"/>
          </a:xfrm>
          <a:prstGeom prst="rect">
            <a:avLst/>
          </a:prstGeom>
          <a:noFill/>
          <a:ln>
            <a:noFill/>
          </a:ln>
        </p:spPr>
      </p:pic>
      <p:sp>
        <p:nvSpPr>
          <p:cNvPr id="86" name="Google Shape;86;p13"/>
          <p:cNvSpPr/>
          <p:nvPr/>
        </p:nvSpPr>
        <p:spPr>
          <a:xfrm>
            <a:off x="303742" y="813547"/>
            <a:ext cx="8536517" cy="5130053"/>
          </a:xfrm>
          <a:prstGeom prst="round2DiagRect">
            <a:avLst>
              <a:gd name="adj1" fmla="val 16667"/>
              <a:gd name="adj2" fmla="val 0"/>
            </a:avLst>
          </a:prstGeom>
          <a:solidFill>
            <a:srgbClr val="F2F2F2">
              <a:alpha val="93725"/>
            </a:srgbClr>
          </a:solidFill>
          <a:ln w="254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3"/>
          <p:cNvSpPr txBox="1"/>
          <p:nvPr/>
        </p:nvSpPr>
        <p:spPr>
          <a:xfrm>
            <a:off x="11017" y="1287235"/>
            <a:ext cx="91440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i="0" u="none" strike="noStrike" cap="none" spc="-150" dirty="0">
                <a:solidFill>
                  <a:schemeClr val="tx1"/>
                </a:solidFill>
                <a:latin typeface="Verdana" panose="020B0604030504040204" pitchFamily="34" charset="0"/>
                <a:ea typeface="Verdana" panose="020B0604030504040204" pitchFamily="34" charset="0"/>
                <a:cs typeface="Verdana" panose="020B0604030504040204" pitchFamily="34" charset="0"/>
                <a:sym typeface="Federo"/>
              </a:rPr>
              <a:t>WELCOME</a:t>
            </a:r>
            <a:endParaRPr sz="8800" b="1" i="0" u="none" strike="noStrike" cap="none" spc="-150" dirty="0">
              <a:solidFill>
                <a:schemeClr val="tx1"/>
              </a:solidFill>
              <a:latin typeface="Verdana" panose="020B0604030504040204" pitchFamily="34" charset="0"/>
              <a:ea typeface="Verdana" panose="020B0604030504040204" pitchFamily="34" charset="0"/>
              <a:cs typeface="Verdana" panose="020B0604030504040204" pitchFamily="34" charset="0"/>
              <a:sym typeface="Federo"/>
            </a:endParaRPr>
          </a:p>
        </p:txBody>
      </p:sp>
      <p:sp>
        <p:nvSpPr>
          <p:cNvPr id="88" name="Google Shape;88;p13"/>
          <p:cNvSpPr txBox="1"/>
          <p:nvPr/>
        </p:nvSpPr>
        <p:spPr>
          <a:xfrm>
            <a:off x="-5509" y="2820033"/>
            <a:ext cx="9149509" cy="990830"/>
          </a:xfrm>
          <a:prstGeom prst="rect">
            <a:avLst/>
          </a:prstGeom>
          <a:noFill/>
          <a:ln>
            <a:noFill/>
          </a:ln>
        </p:spPr>
        <p:txBody>
          <a:bodyPr spcFirstLastPara="1" wrap="square" lIns="91425" tIns="45700" rIns="91425" bIns="45700" anchor="t" anchorCtr="0">
            <a:noAutofit/>
          </a:bodyPr>
          <a:lstStyle/>
          <a:p>
            <a:pPr marL="0" marR="0" lvl="0" indent="0" algn="ctr" rtl="0">
              <a:lnSpc>
                <a:spcPts val="3500"/>
              </a:lnSpc>
              <a:spcBef>
                <a:spcPts val="0"/>
              </a:spcBef>
              <a:spcAft>
                <a:spcPts val="0"/>
              </a:spcAft>
              <a:buNone/>
            </a:pPr>
            <a:r>
              <a:rPr lang="en-US" sz="360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rPr>
              <a:t>30</a:t>
            </a:r>
            <a:r>
              <a:rPr lang="en-US" sz="3600" i="0" u="none" strike="noStrike" cap="none" baseline="30000" dirty="0">
                <a:solidFill>
                  <a:schemeClr val="dk1"/>
                </a:solidFill>
                <a:latin typeface="Verdana" panose="020B0604030504040204" pitchFamily="34" charset="0"/>
                <a:ea typeface="Verdana" panose="020B0604030504040204" pitchFamily="34" charset="0"/>
                <a:cs typeface="Verdana" panose="020B0604030504040204" pitchFamily="34" charset="0"/>
              </a:rPr>
              <a:t>th</a:t>
            </a:r>
            <a:r>
              <a:rPr lang="en-US" sz="360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rPr>
              <a:t> Annual </a:t>
            </a:r>
            <a:endParaRPr sz="1100" dirty="0">
              <a:latin typeface="Verdana" panose="020B0604030504040204" pitchFamily="34" charset="0"/>
              <a:ea typeface="Verdana" panose="020B0604030504040204" pitchFamily="34" charset="0"/>
              <a:cs typeface="Verdana" panose="020B0604030504040204" pitchFamily="34" charset="0"/>
            </a:endParaRPr>
          </a:p>
          <a:p>
            <a:pPr marL="0" marR="0" lvl="0" indent="0" algn="ctr" rtl="0">
              <a:lnSpc>
                <a:spcPts val="3500"/>
              </a:lnSpc>
              <a:spcBef>
                <a:spcPts val="0"/>
              </a:spcBef>
              <a:spcAft>
                <a:spcPts val="0"/>
              </a:spcAft>
              <a:buNone/>
            </a:pPr>
            <a:r>
              <a:rPr lang="en-US" sz="360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rPr>
              <a:t>Convention &amp; Trade Show</a:t>
            </a:r>
            <a:endParaRPr sz="1100" dirty="0">
              <a:latin typeface="Verdana" panose="020B0604030504040204" pitchFamily="34" charset="0"/>
              <a:ea typeface="Verdana" panose="020B0604030504040204" pitchFamily="34" charset="0"/>
              <a:cs typeface="Verdana" panose="020B0604030504040204" pitchFamily="34" charset="0"/>
            </a:endParaRPr>
          </a:p>
        </p:txBody>
      </p:sp>
      <p:pic>
        <p:nvPicPr>
          <p:cNvPr id="89" name="Google Shape;89;p13" descr="socialBar.png"/>
          <p:cNvPicPr preferRelativeResize="0"/>
          <p:nvPr/>
        </p:nvPicPr>
        <p:blipFill rotWithShape="1">
          <a:blip r:embed="rId4">
            <a:alphaModFix/>
          </a:blip>
          <a:srcRect/>
          <a:stretch/>
        </p:blipFill>
        <p:spPr>
          <a:xfrm>
            <a:off x="2015837" y="4731742"/>
            <a:ext cx="5264727" cy="925087"/>
          </a:xfrm>
          <a:prstGeom prst="rect">
            <a:avLst/>
          </a:prstGeom>
          <a:noFill/>
          <a:ln>
            <a:noFill/>
          </a:ln>
        </p:spPr>
      </p:pic>
      <p:sp>
        <p:nvSpPr>
          <p:cNvPr id="90" name="Google Shape;90;p13"/>
          <p:cNvSpPr txBox="1"/>
          <p:nvPr/>
        </p:nvSpPr>
        <p:spPr>
          <a:xfrm>
            <a:off x="18363" y="4184780"/>
            <a:ext cx="9143999" cy="51246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i="0" u="none" strike="noStrike" cap="none" dirty="0">
                <a:solidFill>
                  <a:schemeClr val="dk1"/>
                </a:solidFill>
                <a:latin typeface="Federo"/>
                <a:ea typeface="Federo"/>
                <a:cs typeface="Federo"/>
                <a:sym typeface="Federo"/>
              </a:rPr>
              <a:t>#NARPM2018</a:t>
            </a:r>
            <a:endParaRPr sz="1000" dirty="0"/>
          </a:p>
        </p:txBody>
      </p:sp>
      <p:pic>
        <p:nvPicPr>
          <p:cNvPr id="91" name="Google Shape;91;p13"/>
          <p:cNvPicPr preferRelativeResize="0"/>
          <p:nvPr/>
        </p:nvPicPr>
        <p:blipFill rotWithShape="1">
          <a:blip r:embed="rId5">
            <a:alphaModFix/>
          </a:blip>
          <a:srcRect/>
          <a:stretch/>
        </p:blipFill>
        <p:spPr>
          <a:xfrm>
            <a:off x="7543800" y="6019800"/>
            <a:ext cx="1524000" cy="76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2"/>
          <p:cNvPicPr preferRelativeResize="0"/>
          <p:nvPr/>
        </p:nvPicPr>
        <p:blipFill rotWithShape="1">
          <a:blip r:embed="rId3">
            <a:alphaModFix/>
          </a:blip>
          <a:srcRect l="3186" t="18791" r="18759"/>
          <a:stretch/>
        </p:blipFill>
        <p:spPr>
          <a:xfrm>
            <a:off x="-327875" y="0"/>
            <a:ext cx="9888621" cy="6858003"/>
          </a:xfrm>
          <a:prstGeom prst="rect">
            <a:avLst/>
          </a:prstGeom>
          <a:noFill/>
          <a:ln>
            <a:noFill/>
          </a:ln>
        </p:spPr>
      </p:pic>
      <p:sp>
        <p:nvSpPr>
          <p:cNvPr id="184" name="Google Shape;184;p22"/>
          <p:cNvSpPr txBox="1"/>
          <p:nvPr/>
        </p:nvSpPr>
        <p:spPr>
          <a:xfrm>
            <a:off x="-327875" y="0"/>
            <a:ext cx="9891275" cy="6858003"/>
          </a:xfrm>
          <a:prstGeom prst="rect">
            <a:avLst/>
          </a:prstGeom>
          <a:solidFill>
            <a:srgbClr val="434343">
              <a:alpha val="59000"/>
            </a:srgbClr>
          </a:solidFill>
          <a:ln>
            <a:noFill/>
          </a:ln>
        </p:spPr>
        <p:txBody>
          <a:bodyPr spcFirstLastPara="1" wrap="square" lIns="91425" tIns="91425" rIns="91425" bIns="91425" anchor="t" anchorCtr="0">
            <a:noAutofit/>
          </a:bodyPr>
          <a:lstStyle/>
          <a:p>
            <a:pPr marL="641350" lvl="0" rtl="0">
              <a:spcBef>
                <a:spcPts val="0"/>
              </a:spcBef>
              <a:spcAft>
                <a:spcPts val="0"/>
              </a:spcAft>
              <a:buNone/>
            </a:pPr>
            <a:endParaRPr lang="en-US" sz="138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Federo"/>
            </a:endParaRPr>
          </a:p>
        </p:txBody>
      </p:sp>
      <p:sp>
        <p:nvSpPr>
          <p:cNvPr id="183" name="Google Shape;183;p22"/>
          <p:cNvSpPr txBox="1">
            <a:spLocks noGrp="1"/>
          </p:cNvSpPr>
          <p:nvPr>
            <p:ph type="title"/>
          </p:nvPr>
        </p:nvSpPr>
        <p:spPr>
          <a:xfrm>
            <a:off x="3196082" y="0"/>
            <a:ext cx="2751837" cy="578224"/>
          </a:xfrm>
          <a:prstGeom prst="rect">
            <a:avLst/>
          </a:prstGeom>
          <a:solidFill>
            <a:srgbClr val="71B57F"/>
          </a:solidFill>
        </p:spPr>
        <p:txBody>
          <a:bodyPr spcFirstLastPara="1" wrap="square" lIns="91425" tIns="45700" rIns="91425" bIns="45700" anchor="ctr" anchorCtr="0">
            <a:noAutofit/>
          </a:bodyPr>
          <a:lstStyle/>
          <a:p>
            <a:pPr marL="12700" lvl="0" algn="ctr" rtl="0">
              <a:spcBef>
                <a:spcPts val="0"/>
              </a:spcBef>
              <a:spcAft>
                <a:spcPts val="0"/>
              </a:spcAft>
              <a:buNone/>
            </a:pP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By the Numbers</a:t>
            </a:r>
            <a:endParaRPr sz="18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xmlns="" id="{F47AA68C-5291-1749-BA3D-68C5643C96B8}"/>
              </a:ext>
            </a:extLst>
          </p:cNvPr>
          <p:cNvSpPr/>
          <p:nvPr/>
        </p:nvSpPr>
        <p:spPr>
          <a:xfrm>
            <a:off x="-703020" y="4781185"/>
            <a:ext cx="10550040" cy="584775"/>
          </a:xfrm>
          <a:prstGeom prst="rect">
            <a:avLst/>
          </a:prstGeom>
        </p:spPr>
        <p:txBody>
          <a:bodyPr wrap="none">
            <a:spAutoFit/>
          </a:bodyPr>
          <a:lstStyle/>
          <a:p>
            <a:pPr marL="12700" lvl="0" algn="ctr"/>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Federo"/>
              </a:rPr>
              <a:t>U.S.-based Property Managers</a:t>
            </a:r>
          </a:p>
        </p:txBody>
      </p:sp>
      <p:sp>
        <p:nvSpPr>
          <p:cNvPr id="3" name="Rectangle 2">
            <a:extLst>
              <a:ext uri="{FF2B5EF4-FFF2-40B4-BE49-F238E27FC236}">
                <a16:creationId xmlns:a16="http://schemas.microsoft.com/office/drawing/2014/main" xmlns="" id="{E9239103-7407-EE43-977A-F6789F9BCA03}"/>
              </a:ext>
            </a:extLst>
          </p:cNvPr>
          <p:cNvSpPr/>
          <p:nvPr/>
        </p:nvSpPr>
        <p:spPr>
          <a:xfrm>
            <a:off x="-208372" y="1640647"/>
            <a:ext cx="9560745" cy="3339376"/>
          </a:xfrm>
          <a:prstGeom prst="rect">
            <a:avLst/>
          </a:prstGeom>
        </p:spPr>
        <p:txBody>
          <a:bodyPr wrap="square">
            <a:spAutoFit/>
          </a:bodyPr>
          <a:lstStyle/>
          <a:p>
            <a:pPr marL="12700" lvl="0" algn="ctr"/>
            <a:r>
              <a:rPr lang="en-US" sz="1200" b="1" spc="-300" dirty="0">
                <a:solidFill>
                  <a:srgbClr val="FFFFFF"/>
                </a:solidFill>
                <a:latin typeface="Verdana" panose="020B0604030504040204" pitchFamily="34" charset="0"/>
                <a:ea typeface="Verdana" panose="020B0604030504040204" pitchFamily="34" charset="0"/>
                <a:cs typeface="Verdana" panose="020B0604030504040204" pitchFamily="34" charset="0"/>
                <a:sym typeface="Federo"/>
              </a:rPr>
              <a:t/>
            </a:r>
            <a:br>
              <a:rPr lang="en-US" sz="1200" b="1" spc="-300" dirty="0">
                <a:solidFill>
                  <a:srgbClr val="FFFFFF"/>
                </a:solidFill>
                <a:latin typeface="Verdana" panose="020B0604030504040204" pitchFamily="34" charset="0"/>
                <a:ea typeface="Verdana" panose="020B0604030504040204" pitchFamily="34" charset="0"/>
                <a:cs typeface="Verdana" panose="020B0604030504040204" pitchFamily="34" charset="0"/>
                <a:sym typeface="Federo"/>
              </a:rPr>
            </a:br>
            <a:r>
              <a:rPr lang="en-US" sz="19900" b="1" spc="-300" dirty="0">
                <a:solidFill>
                  <a:srgbClr val="FFFFFF"/>
                </a:solidFill>
                <a:latin typeface="Verdana" panose="020B0604030504040204" pitchFamily="34" charset="0"/>
                <a:ea typeface="Verdana" panose="020B0604030504040204" pitchFamily="34" charset="0"/>
                <a:cs typeface="Verdana" panose="020B0604030504040204" pitchFamily="34" charset="0"/>
                <a:sym typeface="Federo"/>
              </a:rPr>
              <a:t>1,857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3"/>
          <p:cNvPicPr preferRelativeResize="0">
            <a:picLocks noGrp="1"/>
          </p:cNvPicPr>
          <p:nvPr>
            <p:ph type="body" idx="1"/>
          </p:nvPr>
        </p:nvPicPr>
        <p:blipFill rotWithShape="1">
          <a:blip r:embed="rId3">
            <a:alphaModFix/>
          </a:blip>
          <a:srcRect/>
          <a:stretch/>
        </p:blipFill>
        <p:spPr>
          <a:xfrm>
            <a:off x="831273" y="1496650"/>
            <a:ext cx="7481455" cy="4114636"/>
          </a:xfrm>
          <a:prstGeom prst="rect">
            <a:avLst/>
          </a:prstGeom>
          <a:noFill/>
          <a:ln>
            <a:noFill/>
          </a:ln>
        </p:spPr>
      </p:pic>
      <p:sp>
        <p:nvSpPr>
          <p:cNvPr id="191" name="Google Shape;19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2400" b="0" u="none" strike="noStrike" cap="none" dirty="0">
                <a:solidFill>
                  <a:schemeClr val="dk1"/>
                </a:solidFill>
              </a:rPr>
              <a:t>Demographics</a:t>
            </a:r>
            <a:r>
              <a:rPr lang="en-US" sz="2400" b="0" dirty="0"/>
              <a:t>:</a:t>
            </a:r>
            <a:r>
              <a:rPr lang="en-US" sz="3600" u="none" strike="noStrike" cap="none" dirty="0">
                <a:solidFill>
                  <a:schemeClr val="dk1"/>
                </a:solidFill>
              </a:rPr>
              <a:t> </a:t>
            </a:r>
            <a:endParaRPr sz="3600" u="none" strike="noStrike" cap="none" dirty="0">
              <a:solidFill>
                <a:schemeClr val="dk1"/>
              </a:solidFill>
            </a:endParaRPr>
          </a:p>
          <a:p>
            <a:pPr marL="0" marR="0" lvl="0" indent="0" algn="l" rtl="0">
              <a:lnSpc>
                <a:spcPts val="3800"/>
              </a:lnSpc>
              <a:spcBef>
                <a:spcPts val="0"/>
              </a:spcBef>
              <a:spcAft>
                <a:spcPts val="0"/>
              </a:spcAft>
              <a:buClr>
                <a:schemeClr val="dk1"/>
              </a:buClr>
              <a:buSzPts val="3600"/>
              <a:buFont typeface="Federo"/>
              <a:buNone/>
            </a:pPr>
            <a:r>
              <a:rPr lang="en-US" dirty="0">
                <a:solidFill>
                  <a:srgbClr val="1398A7"/>
                </a:solidFill>
              </a:rPr>
              <a:t>Property Types</a:t>
            </a:r>
            <a:endParaRPr dirty="0">
              <a:solidFill>
                <a:srgbClr val="1398A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4"/>
          <p:cNvPicPr preferRelativeResize="0">
            <a:picLocks noGrp="1"/>
          </p:cNvPicPr>
          <p:nvPr>
            <p:ph type="body" idx="1"/>
          </p:nvPr>
        </p:nvPicPr>
        <p:blipFill rotWithShape="1">
          <a:blip r:embed="rId3">
            <a:alphaModFix/>
          </a:blip>
          <a:srcRect/>
          <a:stretch/>
        </p:blipFill>
        <p:spPr>
          <a:xfrm>
            <a:off x="215153" y="1600200"/>
            <a:ext cx="8229600" cy="4526100"/>
          </a:xfrm>
          <a:prstGeom prst="rect">
            <a:avLst/>
          </a:prstGeom>
          <a:noFill/>
          <a:ln>
            <a:noFill/>
          </a:ln>
        </p:spPr>
      </p:pic>
      <p:sp>
        <p:nvSpPr>
          <p:cNvPr id="198" name="Google Shape;19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2400" b="0" u="none" strike="noStrike" cap="none" dirty="0">
                <a:solidFill>
                  <a:schemeClr val="dk1"/>
                </a:solidFill>
              </a:rPr>
              <a:t>Demographics</a:t>
            </a:r>
            <a:r>
              <a:rPr lang="en-US" sz="2400" b="0" dirty="0"/>
              <a:t>:</a:t>
            </a:r>
            <a:r>
              <a:rPr lang="en-US" sz="3600" u="none" strike="noStrike" cap="none" dirty="0">
                <a:solidFill>
                  <a:schemeClr val="dk1"/>
                </a:solidFill>
              </a:rPr>
              <a:t> </a:t>
            </a:r>
            <a:endParaRPr sz="3600" u="none" strike="noStrike" cap="none" dirty="0">
              <a:solidFill>
                <a:schemeClr val="dk1"/>
              </a:solidFill>
            </a:endParaRPr>
          </a:p>
          <a:p>
            <a:pPr marL="0" marR="0" lvl="0" indent="0" algn="l" rtl="0">
              <a:lnSpc>
                <a:spcPts val="3800"/>
              </a:lnSpc>
              <a:spcBef>
                <a:spcPts val="0"/>
              </a:spcBef>
              <a:spcAft>
                <a:spcPts val="0"/>
              </a:spcAft>
              <a:buClr>
                <a:schemeClr val="dk1"/>
              </a:buClr>
              <a:buSzPts val="3600"/>
              <a:buFont typeface="Federo"/>
              <a:buNone/>
            </a:pPr>
            <a:r>
              <a:rPr lang="en-US" dirty="0">
                <a:solidFill>
                  <a:srgbClr val="1398A7"/>
                </a:solidFill>
              </a:rPr>
              <a:t>Property Mix</a:t>
            </a:r>
            <a:endParaRPr dirty="0">
              <a:solidFill>
                <a:srgbClr val="1398A7"/>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2400" b="0" u="none" strike="noStrike" cap="none" dirty="0">
                <a:solidFill>
                  <a:schemeClr val="dk1"/>
                </a:solidFill>
              </a:rPr>
              <a:t>Demographics</a:t>
            </a:r>
            <a:r>
              <a:rPr lang="en-US" sz="2400" b="0" dirty="0"/>
              <a:t>:</a:t>
            </a:r>
            <a:r>
              <a:rPr lang="en-US" sz="3600" u="none" strike="noStrike" cap="none" dirty="0">
                <a:solidFill>
                  <a:schemeClr val="dk1"/>
                </a:solidFill>
              </a:rPr>
              <a:t> </a:t>
            </a:r>
            <a:endParaRPr sz="3600" u="none" strike="noStrike" cap="none" dirty="0">
              <a:solidFill>
                <a:schemeClr val="dk1"/>
              </a:solidFill>
            </a:endParaRPr>
          </a:p>
          <a:p>
            <a:pPr marL="0" marR="0" lvl="0" indent="0" algn="l" rtl="0">
              <a:lnSpc>
                <a:spcPts val="3800"/>
              </a:lnSpc>
              <a:spcBef>
                <a:spcPts val="0"/>
              </a:spcBef>
              <a:spcAft>
                <a:spcPts val="0"/>
              </a:spcAft>
              <a:buClr>
                <a:schemeClr val="dk1"/>
              </a:buClr>
              <a:buSzPts val="3600"/>
              <a:buFont typeface="Federo"/>
              <a:buNone/>
            </a:pPr>
            <a:r>
              <a:rPr lang="en-US" u="none" strike="noStrike" cap="none" dirty="0">
                <a:solidFill>
                  <a:srgbClr val="1398A7"/>
                </a:solidFill>
              </a:rPr>
              <a:t>How </a:t>
            </a:r>
            <a:r>
              <a:rPr lang="en-US" dirty="0">
                <a:solidFill>
                  <a:srgbClr val="1398A7"/>
                </a:solidFill>
              </a:rPr>
              <a:t>M</a:t>
            </a:r>
            <a:r>
              <a:rPr lang="en-US" u="none" strike="noStrike" cap="none" dirty="0">
                <a:solidFill>
                  <a:srgbClr val="1398A7"/>
                </a:solidFill>
              </a:rPr>
              <a:t>any </a:t>
            </a:r>
            <a:r>
              <a:rPr lang="en-US" dirty="0">
                <a:solidFill>
                  <a:srgbClr val="1398A7"/>
                </a:solidFill>
              </a:rPr>
              <a:t>D</a:t>
            </a:r>
            <a:r>
              <a:rPr lang="en-US" u="none" strike="noStrike" cap="none" dirty="0">
                <a:solidFill>
                  <a:srgbClr val="1398A7"/>
                </a:solidFill>
              </a:rPr>
              <a:t>oors?</a:t>
            </a:r>
            <a:endParaRPr dirty="0">
              <a:solidFill>
                <a:srgbClr val="1398A7"/>
              </a:solidFill>
            </a:endParaRPr>
          </a:p>
        </p:txBody>
      </p:sp>
      <p:pic>
        <p:nvPicPr>
          <p:cNvPr id="205" name="Google Shape;205;p25"/>
          <p:cNvPicPr preferRelativeResize="0">
            <a:picLocks noGrp="1"/>
          </p:cNvPicPr>
          <p:nvPr>
            <p:ph type="body" idx="1"/>
          </p:nvPr>
        </p:nvPicPr>
        <p:blipFill rotWithShape="1">
          <a:blip r:embed="rId3">
            <a:alphaModFix/>
          </a:blip>
          <a:srcRect/>
          <a:stretch/>
        </p:blipFill>
        <p:spPr>
          <a:xfrm>
            <a:off x="1909482" y="1579014"/>
            <a:ext cx="5378824" cy="4526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6"/>
          <p:cNvPicPr preferRelativeResize="0">
            <a:picLocks noGrp="1"/>
          </p:cNvPicPr>
          <p:nvPr>
            <p:ph type="body" idx="1"/>
          </p:nvPr>
        </p:nvPicPr>
        <p:blipFill rotWithShape="1">
          <a:blip r:embed="rId3">
            <a:alphaModFix/>
          </a:blip>
          <a:srcRect/>
          <a:stretch/>
        </p:blipFill>
        <p:spPr>
          <a:xfrm>
            <a:off x="1518906" y="1584665"/>
            <a:ext cx="5635542" cy="4484342"/>
          </a:xfrm>
          <a:prstGeom prst="rect">
            <a:avLst/>
          </a:prstGeom>
          <a:noFill/>
          <a:ln>
            <a:noFill/>
          </a:ln>
        </p:spPr>
      </p:pic>
      <p:sp>
        <p:nvSpPr>
          <p:cNvPr id="212" name="Google Shape;212;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2400" b="0" u="none" strike="noStrike" cap="none" dirty="0">
                <a:solidFill>
                  <a:schemeClr val="dk1"/>
                </a:solidFill>
              </a:rPr>
              <a:t>Demographics</a:t>
            </a:r>
            <a:r>
              <a:rPr lang="en-US" sz="2400" b="0" dirty="0"/>
              <a:t>:</a:t>
            </a:r>
            <a:r>
              <a:rPr lang="en-US" sz="3600" u="none" strike="noStrike" cap="none" dirty="0">
                <a:solidFill>
                  <a:schemeClr val="dk1"/>
                </a:solidFill>
              </a:rPr>
              <a:t> </a:t>
            </a:r>
            <a:endParaRPr sz="3600" u="none" strike="noStrike" cap="none" dirty="0">
              <a:solidFill>
                <a:schemeClr val="dk1"/>
              </a:solidFill>
            </a:endParaRPr>
          </a:p>
          <a:p>
            <a:pPr marL="0" marR="0" lvl="0" indent="0" algn="l" rtl="0">
              <a:lnSpc>
                <a:spcPts val="3800"/>
              </a:lnSpc>
              <a:spcBef>
                <a:spcPts val="0"/>
              </a:spcBef>
              <a:spcAft>
                <a:spcPts val="0"/>
              </a:spcAft>
              <a:buClr>
                <a:schemeClr val="dk1"/>
              </a:buClr>
              <a:buSzPts val="3600"/>
              <a:buFont typeface="Federo"/>
              <a:buNone/>
            </a:pPr>
            <a:r>
              <a:rPr lang="en-US" dirty="0">
                <a:solidFill>
                  <a:srgbClr val="1398A7"/>
                </a:solidFill>
              </a:rPr>
              <a:t>Revenue</a:t>
            </a:r>
            <a:endParaRPr dirty="0">
              <a:solidFill>
                <a:srgbClr val="1398A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7"/>
          <p:cNvPicPr preferRelativeResize="0">
            <a:picLocks noGrp="1"/>
          </p:cNvPicPr>
          <p:nvPr>
            <p:ph type="body" idx="1"/>
          </p:nvPr>
        </p:nvPicPr>
        <p:blipFill rotWithShape="1">
          <a:blip r:embed="rId3">
            <a:alphaModFix/>
          </a:blip>
          <a:srcRect/>
          <a:stretch/>
        </p:blipFill>
        <p:spPr>
          <a:xfrm>
            <a:off x="1288751" y="1368472"/>
            <a:ext cx="6098064" cy="4767080"/>
          </a:xfrm>
          <a:prstGeom prst="rect">
            <a:avLst/>
          </a:prstGeom>
          <a:noFill/>
          <a:ln>
            <a:noFill/>
          </a:ln>
        </p:spPr>
      </p:pic>
      <p:sp>
        <p:nvSpPr>
          <p:cNvPr id="219" name="Google Shape;219;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2400" b="0" u="none" strike="noStrike" cap="none" dirty="0">
                <a:solidFill>
                  <a:schemeClr val="dk1"/>
                </a:solidFill>
              </a:rPr>
              <a:t>Demographics</a:t>
            </a:r>
            <a:r>
              <a:rPr lang="en-US" sz="2400" b="0" dirty="0"/>
              <a:t>:</a:t>
            </a:r>
            <a:r>
              <a:rPr lang="en-US" sz="3600" u="none" strike="noStrike" cap="none" dirty="0">
                <a:solidFill>
                  <a:schemeClr val="dk1"/>
                </a:solidFill>
              </a:rPr>
              <a:t> </a:t>
            </a:r>
            <a:endParaRPr sz="3600" u="none" strike="noStrike" cap="none" dirty="0">
              <a:solidFill>
                <a:schemeClr val="dk1"/>
              </a:solidFill>
            </a:endParaRPr>
          </a:p>
          <a:p>
            <a:pPr marL="0" marR="0" lvl="0" indent="0" algn="l" rtl="0">
              <a:spcBef>
                <a:spcPts val="0"/>
              </a:spcBef>
              <a:spcAft>
                <a:spcPts val="0"/>
              </a:spcAft>
              <a:buClr>
                <a:schemeClr val="dk1"/>
              </a:buClr>
              <a:buSzPts val="3600"/>
              <a:buFont typeface="Federo"/>
              <a:buNone/>
            </a:pPr>
            <a:r>
              <a:rPr lang="en-US" dirty="0">
                <a:solidFill>
                  <a:srgbClr val="1398A7"/>
                </a:solidFill>
              </a:rPr>
              <a:t>Tenure in the industry</a:t>
            </a:r>
            <a:endParaRPr dirty="0">
              <a:solidFill>
                <a:srgbClr val="1398A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8"/>
          <p:cNvPicPr preferRelativeResize="0">
            <a:picLocks noGrp="1"/>
          </p:cNvPicPr>
          <p:nvPr>
            <p:ph type="body" idx="1"/>
          </p:nvPr>
        </p:nvPicPr>
        <p:blipFill rotWithShape="1">
          <a:blip r:embed="rId3">
            <a:alphaModFix/>
          </a:blip>
          <a:srcRect l="16030" t="36449" r="26041" b="5688"/>
          <a:stretch/>
        </p:blipFill>
        <p:spPr>
          <a:xfrm>
            <a:off x="1859351" y="2132692"/>
            <a:ext cx="5425298" cy="3278415"/>
          </a:xfrm>
          <a:prstGeom prst="rect">
            <a:avLst/>
          </a:prstGeom>
          <a:noFill/>
          <a:ln>
            <a:noFill/>
          </a:ln>
        </p:spPr>
      </p:pic>
      <p:sp>
        <p:nvSpPr>
          <p:cNvPr id="226" name="Google Shape;22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2400" b="0" i="1" u="none" strike="noStrike" cap="none">
                <a:solidFill>
                  <a:schemeClr val="dk1"/>
                </a:solidFill>
              </a:rPr>
              <a:t>Demographics</a:t>
            </a:r>
            <a:r>
              <a:rPr lang="en-US" sz="2400" b="0" i="1"/>
              <a:t>:</a:t>
            </a:r>
            <a:r>
              <a:rPr lang="en-US" sz="3600" i="0" u="none" strike="noStrike" cap="none">
                <a:solidFill>
                  <a:schemeClr val="dk1"/>
                </a:solidFill>
              </a:rPr>
              <a:t> </a:t>
            </a:r>
            <a:endParaRPr sz="3600" i="0" u="none" strike="noStrike" cap="none">
              <a:solidFill>
                <a:schemeClr val="dk1"/>
              </a:solidFill>
            </a:endParaRPr>
          </a:p>
          <a:p>
            <a:pPr marL="0" marR="0" lvl="0" indent="0" algn="l" rtl="0">
              <a:spcBef>
                <a:spcPts val="0"/>
              </a:spcBef>
              <a:spcAft>
                <a:spcPts val="0"/>
              </a:spcAft>
              <a:buClr>
                <a:schemeClr val="dk1"/>
              </a:buClr>
              <a:buSzPts val="3600"/>
              <a:buFont typeface="Federo"/>
              <a:buNone/>
            </a:pPr>
            <a:r>
              <a:rPr lang="en-US"/>
              <a:t>NARPM Membership</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xmlns="" id="{E0796CA4-8E43-4D41-87B3-14D4F84887F9}"/>
              </a:ext>
            </a:extLst>
          </p:cNvPr>
          <p:cNvSpPr/>
          <p:nvPr/>
        </p:nvSpPr>
        <p:spPr>
          <a:xfrm rot="10800000">
            <a:off x="457200" y="-1"/>
            <a:ext cx="8229600" cy="5943601"/>
          </a:xfrm>
          <a:prstGeom prst="round2SameRect">
            <a:avLst>
              <a:gd name="adj1" fmla="val 9242"/>
              <a:gd name="adj2" fmla="val 0"/>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Google Shape;231;p29"/>
          <p:cNvSpPr txBox="1">
            <a:spLocks noGrp="1"/>
          </p:cNvSpPr>
          <p:nvPr>
            <p:ph type="title"/>
          </p:nvPr>
        </p:nvSpPr>
        <p:spPr>
          <a:xfrm>
            <a:off x="457200" y="409109"/>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Federo"/>
              <a:buNone/>
            </a:pPr>
            <a:r>
              <a:rPr lang="en-US" sz="4800" i="0" u="none" strike="noStrike" cap="none" spc="-150" dirty="0">
                <a:solidFill>
                  <a:schemeClr val="bg1"/>
                </a:solidFill>
              </a:rPr>
              <a:t>NARPM </a:t>
            </a:r>
            <a:r>
              <a:rPr lang="en-US" sz="4800" spc="-150" dirty="0">
                <a:solidFill>
                  <a:schemeClr val="bg1"/>
                </a:solidFill>
              </a:rPr>
              <a:t>C</a:t>
            </a:r>
            <a:r>
              <a:rPr lang="en-US" sz="4800" i="0" u="none" strike="noStrike" cap="none" spc="-150" dirty="0">
                <a:solidFill>
                  <a:schemeClr val="bg1"/>
                </a:solidFill>
              </a:rPr>
              <a:t>ommentary</a:t>
            </a:r>
            <a:endParaRPr sz="4800" spc="-150" dirty="0">
              <a:solidFill>
                <a:schemeClr val="bg1"/>
              </a:solidFill>
            </a:endParaRPr>
          </a:p>
        </p:txBody>
      </p:sp>
      <p:sp>
        <p:nvSpPr>
          <p:cNvPr id="232" name="Google Shape;232;p29"/>
          <p:cNvSpPr txBox="1">
            <a:spLocks noGrp="1"/>
          </p:cNvSpPr>
          <p:nvPr>
            <p:ph type="body" idx="1"/>
          </p:nvPr>
        </p:nvSpPr>
        <p:spPr>
          <a:xfrm>
            <a:off x="1136276" y="1638489"/>
            <a:ext cx="6871447" cy="4525963"/>
          </a:xfrm>
          <a:prstGeom prst="rect">
            <a:avLst/>
          </a:prstGeom>
          <a:noFill/>
          <a:ln>
            <a:noFill/>
          </a:ln>
        </p:spPr>
        <p:txBody>
          <a:bodyPr spcFirstLastPara="1" wrap="square" lIns="91425" tIns="45700" rIns="91425" bIns="45700" anchor="t" anchorCtr="0">
            <a:noAutofit/>
          </a:bodyPr>
          <a:lstStyle/>
          <a:p>
            <a:pPr marL="0" marR="0" lvl="0" indent="0" algn="l" rtl="0">
              <a:spcBef>
                <a:spcPts val="496"/>
              </a:spcBef>
              <a:spcAft>
                <a:spcPts val="0"/>
              </a:spcAft>
              <a:buClr>
                <a:schemeClr val="dk1"/>
              </a:buClr>
              <a:buSzPts val="1800"/>
              <a:buNone/>
            </a:pPr>
            <a:r>
              <a:rPr lang="en-US" sz="1600" u="none" strike="noStrike" cap="none" dirty="0">
                <a:solidFill>
                  <a:schemeClr val="bg1"/>
                </a:solidFill>
              </a:rPr>
              <a:t>"It has made me a better property manager by connecting me with others in the industry to bounce ideas off of. Becoming more involved in NARPM has </a:t>
            </a:r>
            <a:r>
              <a:rPr lang="en-US" sz="1600" b="1" u="none" strike="noStrike" cap="none" dirty="0">
                <a:solidFill>
                  <a:srgbClr val="FFAC40"/>
                </a:solidFill>
              </a:rPr>
              <a:t>helped me to further my education </a:t>
            </a:r>
            <a:r>
              <a:rPr lang="en-US" sz="1600" u="none" strike="noStrike" cap="none" dirty="0">
                <a:solidFill>
                  <a:schemeClr val="bg1"/>
                </a:solidFill>
              </a:rPr>
              <a:t>and gain more confidence in myself and the value that I bring to my clients."</a:t>
            </a:r>
            <a:endParaRPr sz="1600" u="none" strike="noStrike" cap="none" dirty="0">
              <a:solidFill>
                <a:schemeClr val="bg1"/>
              </a:solidFill>
            </a:endParaRPr>
          </a:p>
          <a:p>
            <a:pPr marL="0" indent="0">
              <a:spcBef>
                <a:spcPts val="496"/>
              </a:spcBef>
              <a:buNone/>
            </a:pPr>
            <a:endParaRPr sz="1600" dirty="0">
              <a:solidFill>
                <a:schemeClr val="bg1"/>
              </a:solidFill>
            </a:endParaRPr>
          </a:p>
          <a:p>
            <a:pPr marL="0" marR="0" lvl="0" indent="0" algn="l" rtl="0">
              <a:spcBef>
                <a:spcPts val="496"/>
              </a:spcBef>
              <a:spcAft>
                <a:spcPts val="0"/>
              </a:spcAft>
              <a:buClr>
                <a:schemeClr val="dk1"/>
              </a:buClr>
              <a:buSzPts val="1800"/>
              <a:buNone/>
            </a:pPr>
            <a:r>
              <a:rPr lang="en-US" sz="1600" u="none" strike="noStrike" cap="none" dirty="0">
                <a:solidFill>
                  <a:schemeClr val="bg1"/>
                </a:solidFill>
              </a:rPr>
              <a:t>"I joined NARPM about 10 years ago, assuming I knew already everything in my business. I quickly learned </a:t>
            </a:r>
            <a:r>
              <a:rPr lang="en-US" sz="1600" b="1" u="none" strike="noStrike" cap="none" dirty="0">
                <a:solidFill>
                  <a:srgbClr val="FFAC40"/>
                </a:solidFill>
              </a:rPr>
              <a:t>dozens of ways to either improve or mitigate risk to my business</a:t>
            </a:r>
            <a:r>
              <a:rPr lang="en-US" sz="1600" u="none" strike="noStrike" cap="none" dirty="0">
                <a:solidFill>
                  <a:schemeClr val="bg1"/>
                </a:solidFill>
              </a:rPr>
              <a:t>, making me more profitable."</a:t>
            </a:r>
            <a:endParaRPr sz="1600" u="none" strike="noStrike" cap="none" dirty="0">
              <a:solidFill>
                <a:schemeClr val="bg1"/>
              </a:solidFill>
            </a:endParaRPr>
          </a:p>
          <a:p>
            <a:pPr marL="0" indent="0">
              <a:spcBef>
                <a:spcPts val="496"/>
              </a:spcBef>
              <a:buNone/>
            </a:pPr>
            <a:endParaRPr sz="1600" dirty="0">
              <a:solidFill>
                <a:schemeClr val="bg1"/>
              </a:solidFill>
            </a:endParaRPr>
          </a:p>
          <a:p>
            <a:pPr marL="0" marR="0" lvl="0" indent="0" algn="l" rtl="0">
              <a:spcBef>
                <a:spcPts val="496"/>
              </a:spcBef>
              <a:spcAft>
                <a:spcPts val="0"/>
              </a:spcAft>
              <a:buClr>
                <a:schemeClr val="dk1"/>
              </a:buClr>
              <a:buSzPts val="1800"/>
              <a:buNone/>
            </a:pPr>
            <a:r>
              <a:rPr lang="en-US" sz="1600" u="none" strike="noStrike" cap="none" dirty="0">
                <a:solidFill>
                  <a:schemeClr val="bg1"/>
                </a:solidFill>
              </a:rPr>
              <a:t>"It's a </a:t>
            </a:r>
            <a:r>
              <a:rPr lang="en-US" sz="1600" b="1" u="none" strike="noStrike" cap="none" dirty="0">
                <a:solidFill>
                  <a:srgbClr val="FFAC40"/>
                </a:solidFill>
              </a:rPr>
              <a:t>game-changer</a:t>
            </a:r>
            <a:r>
              <a:rPr lang="en-US" sz="1600" u="none" strike="noStrike" cap="none" dirty="0">
                <a:solidFill>
                  <a:srgbClr val="FFAC40"/>
                </a:solidFill>
              </a:rPr>
              <a:t> </a:t>
            </a:r>
            <a:r>
              <a:rPr lang="en-US" sz="1600" u="none" strike="noStrike" cap="none" dirty="0">
                <a:solidFill>
                  <a:schemeClr val="bg1"/>
                </a:solidFill>
              </a:rPr>
              <a:t>to have ongoing access to others in our industry; to share processes, technologies, and day-to-day experiences, as well as support during the challenging times."</a:t>
            </a:r>
            <a:endParaRPr sz="2400" b="0" u="none" strike="noStrike" cap="none" dirty="0">
              <a:solidFill>
                <a:schemeClr val="bg1"/>
              </a:solidFill>
              <a:latin typeface="Arial"/>
              <a:ea typeface="Arial"/>
              <a:cs typeface="Arial"/>
              <a:sym typeface="Arial"/>
            </a:endParaRPr>
          </a:p>
        </p:txBody>
      </p:sp>
      <p:sp>
        <p:nvSpPr>
          <p:cNvPr id="3" name="Right Triangle 2">
            <a:extLst>
              <a:ext uri="{FF2B5EF4-FFF2-40B4-BE49-F238E27FC236}">
                <a16:creationId xmlns:a16="http://schemas.microsoft.com/office/drawing/2014/main" xmlns="" id="{D867FC78-C3A4-7A41-8EB1-3998F17858EA}"/>
              </a:ext>
            </a:extLst>
          </p:cNvPr>
          <p:cNvSpPr/>
          <p:nvPr/>
        </p:nvSpPr>
        <p:spPr>
          <a:xfrm rot="10800000">
            <a:off x="6199094" y="5795683"/>
            <a:ext cx="1237130" cy="892689"/>
          </a:xfrm>
          <a:prstGeom prst="rtTriangle">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14" name="Shape 104">
            <a:extLst>
              <a:ext uri="{FF2B5EF4-FFF2-40B4-BE49-F238E27FC236}">
                <a16:creationId xmlns:a16="http://schemas.microsoft.com/office/drawing/2014/main" xmlns="" id="{3352D85C-71D3-E24D-8A47-EA3DC962E837}"/>
              </a:ext>
            </a:extLst>
          </p:cNvPr>
          <p:cNvPicPr preferRelativeResize="0"/>
          <p:nvPr/>
        </p:nvPicPr>
        <p:blipFill rotWithShape="1">
          <a:blip r:embed="rId3" cstate="screen">
            <a:extLst>
              <a:ext uri="{28A0092B-C50C-407E-A947-70E740481C1C}">
                <a14:useLocalDpi xmlns:a14="http://schemas.microsoft.com/office/drawing/2010/main"/>
              </a:ext>
            </a:extLst>
          </a:blip>
          <a:srcRect l="10465" t="-61" r="1273" b="-235"/>
          <a:stretch/>
        </p:blipFill>
        <p:spPr>
          <a:xfrm>
            <a:off x="0" y="0"/>
            <a:ext cx="9186400" cy="6905495"/>
          </a:xfrm>
          <a:prstGeom prst="rect">
            <a:avLst/>
          </a:prstGeom>
          <a:noFill/>
          <a:ln>
            <a:noFill/>
          </a:ln>
        </p:spPr>
      </p:pic>
      <p:sp>
        <p:nvSpPr>
          <p:cNvPr id="15" name="Shape 23">
            <a:extLst>
              <a:ext uri="{FF2B5EF4-FFF2-40B4-BE49-F238E27FC236}">
                <a16:creationId xmlns:a16="http://schemas.microsoft.com/office/drawing/2014/main" xmlns="" id="{578CD85F-9CFD-D840-8548-95DE8785F385}"/>
              </a:ext>
            </a:extLst>
          </p:cNvPr>
          <p:cNvSpPr/>
          <p:nvPr/>
        </p:nvSpPr>
        <p:spPr>
          <a:xfrm>
            <a:off x="0" y="0"/>
            <a:ext cx="9186400" cy="6905495"/>
          </a:xfrm>
          <a:prstGeom prst="rect">
            <a:avLst/>
          </a:prstGeom>
          <a:solidFill>
            <a:srgbClr val="39404F">
              <a:alpha val="76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Rectangle 15">
            <a:extLst>
              <a:ext uri="{FF2B5EF4-FFF2-40B4-BE49-F238E27FC236}">
                <a16:creationId xmlns:a16="http://schemas.microsoft.com/office/drawing/2014/main" xmlns="" id="{E0EB83B8-8C75-8347-9742-B3B5714894BA}"/>
              </a:ext>
            </a:extLst>
          </p:cNvPr>
          <p:cNvSpPr/>
          <p:nvPr/>
        </p:nvSpPr>
        <p:spPr>
          <a:xfrm>
            <a:off x="0" y="3428999"/>
            <a:ext cx="9186400" cy="363070"/>
          </a:xfrm>
          <a:prstGeom prst="rect">
            <a:avLst/>
          </a:prstGeom>
          <a:solidFill>
            <a:srgbClr val="79929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oogle Shape;117;p16">
            <a:extLst>
              <a:ext uri="{FF2B5EF4-FFF2-40B4-BE49-F238E27FC236}">
                <a16:creationId xmlns:a16="http://schemas.microsoft.com/office/drawing/2014/main" xmlns="" id="{09782573-1518-FD40-A5EB-5BEB73D7666D}"/>
              </a:ext>
            </a:extLst>
          </p:cNvPr>
          <p:cNvCxnSpPr/>
          <p:nvPr/>
        </p:nvCxnSpPr>
        <p:spPr>
          <a:xfrm>
            <a:off x="-128150" y="3586441"/>
            <a:ext cx="9447300" cy="12900"/>
          </a:xfrm>
          <a:prstGeom prst="straightConnector1">
            <a:avLst/>
          </a:prstGeom>
          <a:noFill/>
          <a:ln w="63500" cap="flat" cmpd="sng">
            <a:solidFill>
              <a:srgbClr val="71B57F"/>
            </a:solidFill>
            <a:prstDash val="solid"/>
            <a:round/>
            <a:headEnd type="none" w="med" len="med"/>
            <a:tailEnd type="none" w="med" len="med"/>
          </a:ln>
        </p:spPr>
      </p:cxnSp>
      <p:sp>
        <p:nvSpPr>
          <p:cNvPr id="18" name="Google Shape;126;p16">
            <a:extLst>
              <a:ext uri="{FF2B5EF4-FFF2-40B4-BE49-F238E27FC236}">
                <a16:creationId xmlns:a16="http://schemas.microsoft.com/office/drawing/2014/main" xmlns="" id="{0AB7E1D5-3F89-D440-8911-3B42F3242191}"/>
              </a:ext>
            </a:extLst>
          </p:cNvPr>
          <p:cNvSpPr txBox="1">
            <a:spLocks noGrp="1"/>
          </p:cNvSpPr>
          <p:nvPr>
            <p:ph type="title"/>
          </p:nvPr>
        </p:nvSpPr>
        <p:spPr>
          <a:xfrm>
            <a:off x="457200" y="196632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6000" spc="-300" dirty="0">
                <a:solidFill>
                  <a:schemeClr val="bg1"/>
                </a:solidFill>
              </a:rPr>
              <a:t>Today’s</a:t>
            </a:r>
            <a:r>
              <a:rPr lang="en-US" sz="6000" spc="-150" dirty="0">
                <a:solidFill>
                  <a:schemeClr val="bg1"/>
                </a:solidFill>
              </a:rPr>
              <a:t> Topics</a:t>
            </a:r>
            <a:endParaRPr sz="6000" spc="-150" dirty="0">
              <a:solidFill>
                <a:schemeClr val="bg1"/>
              </a:solidFill>
            </a:endParaRPr>
          </a:p>
        </p:txBody>
      </p:sp>
      <p:pic>
        <p:nvPicPr>
          <p:cNvPr id="19" name="Google Shape;13;p1">
            <a:extLst>
              <a:ext uri="{FF2B5EF4-FFF2-40B4-BE49-F238E27FC236}">
                <a16:creationId xmlns:a16="http://schemas.microsoft.com/office/drawing/2014/main" xmlns="" id="{34B3C725-5F2E-E547-905E-46D73BCEFD6A}"/>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23" name="Google Shape;122;p16">
            <a:extLst>
              <a:ext uri="{FF2B5EF4-FFF2-40B4-BE49-F238E27FC236}">
                <a16:creationId xmlns:a16="http://schemas.microsoft.com/office/drawing/2014/main" xmlns="" id="{6680C2B9-6056-6740-83FF-C46C25B0AE25}"/>
              </a:ext>
            </a:extLst>
          </p:cNvPr>
          <p:cNvSpPr txBox="1"/>
          <p:nvPr/>
        </p:nvSpPr>
        <p:spPr>
          <a:xfrm>
            <a:off x="457200" y="4005078"/>
            <a:ext cx="1831160" cy="79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2019 Priorities and Concerns</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Google Shape;123;p16">
            <a:extLst>
              <a:ext uri="{FF2B5EF4-FFF2-40B4-BE49-F238E27FC236}">
                <a16:creationId xmlns:a16="http://schemas.microsoft.com/office/drawing/2014/main" xmlns="" id="{A4D0EB52-0F37-2945-B23C-D7C726F2CC18}"/>
              </a:ext>
            </a:extLst>
          </p:cNvPr>
          <p:cNvSpPr txBox="1"/>
          <p:nvPr/>
        </p:nvSpPr>
        <p:spPr>
          <a:xfrm>
            <a:off x="2558489" y="4005078"/>
            <a:ext cx="185043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Demographics</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Google Shape;124;p16">
            <a:extLst>
              <a:ext uri="{FF2B5EF4-FFF2-40B4-BE49-F238E27FC236}">
                <a16:creationId xmlns:a16="http://schemas.microsoft.com/office/drawing/2014/main" xmlns="" id="{ED1F688C-8496-8044-9A77-ECA784CE6404}"/>
              </a:ext>
            </a:extLst>
          </p:cNvPr>
          <p:cNvSpPr txBox="1"/>
          <p:nvPr/>
        </p:nvSpPr>
        <p:spPr>
          <a:xfrm>
            <a:off x="4886436" y="4005078"/>
            <a:ext cx="151966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FFAC40"/>
                </a:solidFill>
                <a:latin typeface="Verdana" panose="020B0604030504040204" pitchFamily="34" charset="0"/>
                <a:ea typeface="Verdana" panose="020B0604030504040204" pitchFamily="34" charset="0"/>
                <a:cs typeface="Verdana" panose="020B0604030504040204" pitchFamily="34" charset="0"/>
              </a:rPr>
              <a:t>The Human Factor</a:t>
            </a:r>
            <a:endParaRPr b="1" dirty="0">
              <a:solidFill>
                <a:srgbClr val="FFAC40"/>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Google Shape;125;p16">
            <a:extLst>
              <a:ext uri="{FF2B5EF4-FFF2-40B4-BE49-F238E27FC236}">
                <a16:creationId xmlns:a16="http://schemas.microsoft.com/office/drawing/2014/main" xmlns="" id="{ADB65FCB-73B9-2241-B9B8-A72E01C193EC}"/>
              </a:ext>
            </a:extLst>
          </p:cNvPr>
          <p:cNvSpPr txBox="1"/>
          <p:nvPr/>
        </p:nvSpPr>
        <p:spPr>
          <a:xfrm>
            <a:off x="6854218" y="4005078"/>
            <a:ext cx="190360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2019 and Beyond</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Google Shape;118;p16">
            <a:extLst>
              <a:ext uri="{FF2B5EF4-FFF2-40B4-BE49-F238E27FC236}">
                <a16:creationId xmlns:a16="http://schemas.microsoft.com/office/drawing/2014/main" xmlns="" id="{B2D049D1-6B84-6941-B72F-82D79EAEA75F}"/>
              </a:ext>
            </a:extLst>
          </p:cNvPr>
          <p:cNvSpPr/>
          <p:nvPr/>
        </p:nvSpPr>
        <p:spPr>
          <a:xfrm>
            <a:off x="1031331"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8;p16">
            <a:extLst>
              <a:ext uri="{FF2B5EF4-FFF2-40B4-BE49-F238E27FC236}">
                <a16:creationId xmlns:a16="http://schemas.microsoft.com/office/drawing/2014/main" xmlns="" id="{AB92D04B-DD65-5E4F-B8B3-341299A0288E}"/>
              </a:ext>
            </a:extLst>
          </p:cNvPr>
          <p:cNvSpPr/>
          <p:nvPr/>
        </p:nvSpPr>
        <p:spPr>
          <a:xfrm>
            <a:off x="3177054"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p16">
            <a:extLst>
              <a:ext uri="{FF2B5EF4-FFF2-40B4-BE49-F238E27FC236}">
                <a16:creationId xmlns:a16="http://schemas.microsoft.com/office/drawing/2014/main" xmlns="" id="{59EBF7AF-626B-F74E-9294-0D871AB02142}"/>
              </a:ext>
            </a:extLst>
          </p:cNvPr>
          <p:cNvSpPr/>
          <p:nvPr/>
        </p:nvSpPr>
        <p:spPr>
          <a:xfrm>
            <a:off x="5339616" y="3296953"/>
            <a:ext cx="613300" cy="611727"/>
          </a:xfrm>
          <a:prstGeom prst="ellipse">
            <a:avLst/>
          </a:prstGeom>
          <a:solidFill>
            <a:srgbClr val="FFAC40"/>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p16">
            <a:extLst>
              <a:ext uri="{FF2B5EF4-FFF2-40B4-BE49-F238E27FC236}">
                <a16:creationId xmlns:a16="http://schemas.microsoft.com/office/drawing/2014/main" xmlns="" id="{D56A0582-2A1B-DC41-BDD9-B0A6C27D6D52}"/>
              </a:ext>
            </a:extLst>
          </p:cNvPr>
          <p:cNvSpPr/>
          <p:nvPr/>
        </p:nvSpPr>
        <p:spPr>
          <a:xfrm>
            <a:off x="7499368" y="3315702"/>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xmlns="" id="{467362D0-5949-A149-BA31-4C482F7FC11B}"/>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7" name="Shape 96">
            <a:extLst>
              <a:ext uri="{FF2B5EF4-FFF2-40B4-BE49-F238E27FC236}">
                <a16:creationId xmlns:a16="http://schemas.microsoft.com/office/drawing/2014/main" xmlns="" id="{61490C0C-660E-E843-8925-366DA3FA9CF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1" t="27004" r="-1" b="23225"/>
          <a:stretch/>
        </p:blipFill>
        <p:spPr>
          <a:xfrm>
            <a:off x="0" y="0"/>
            <a:ext cx="9186400" cy="6858000"/>
          </a:xfrm>
          <a:prstGeom prst="rect">
            <a:avLst/>
          </a:prstGeom>
          <a:noFill/>
          <a:ln>
            <a:noFill/>
          </a:ln>
        </p:spPr>
      </p:pic>
      <p:sp>
        <p:nvSpPr>
          <p:cNvPr id="16" name="Shape 23">
            <a:extLst>
              <a:ext uri="{FF2B5EF4-FFF2-40B4-BE49-F238E27FC236}">
                <a16:creationId xmlns:a16="http://schemas.microsoft.com/office/drawing/2014/main" xmlns="" id="{BC0521AE-0181-F248-A292-9F053FEF4948}"/>
              </a:ext>
            </a:extLst>
          </p:cNvPr>
          <p:cNvSpPr/>
          <p:nvPr/>
        </p:nvSpPr>
        <p:spPr>
          <a:xfrm>
            <a:off x="0" y="0"/>
            <a:ext cx="9186400" cy="6858000"/>
          </a:xfrm>
          <a:prstGeom prst="rect">
            <a:avLst/>
          </a:prstGeom>
          <a:solidFill>
            <a:srgbClr val="39404F">
              <a:alpha val="70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3" name="Google Shape;253;p3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chemeClr val="bg1"/>
                </a:solidFill>
              </a:rPr>
              <a:t>Serving the Human Factor</a:t>
            </a:r>
            <a:endParaRPr dirty="0">
              <a:solidFill>
                <a:schemeClr val="bg1"/>
              </a:solidFill>
            </a:endParaRPr>
          </a:p>
        </p:txBody>
      </p:sp>
      <p:grpSp>
        <p:nvGrpSpPr>
          <p:cNvPr id="4" name="Group 3">
            <a:extLst>
              <a:ext uri="{FF2B5EF4-FFF2-40B4-BE49-F238E27FC236}">
                <a16:creationId xmlns:a16="http://schemas.microsoft.com/office/drawing/2014/main" xmlns="" id="{403C16C8-D1DE-384B-9D9E-C8B32AA2198A}"/>
              </a:ext>
            </a:extLst>
          </p:cNvPr>
          <p:cNvGrpSpPr/>
          <p:nvPr/>
        </p:nvGrpSpPr>
        <p:grpSpPr>
          <a:xfrm>
            <a:off x="484094" y="1558419"/>
            <a:ext cx="5124937" cy="2579400"/>
            <a:chOff x="576616" y="4333883"/>
            <a:chExt cx="5124937" cy="2579400"/>
          </a:xfrm>
        </p:grpSpPr>
        <p:sp>
          <p:nvSpPr>
            <p:cNvPr id="5" name="Rectangle 4">
              <a:extLst>
                <a:ext uri="{FF2B5EF4-FFF2-40B4-BE49-F238E27FC236}">
                  <a16:creationId xmlns:a16="http://schemas.microsoft.com/office/drawing/2014/main" xmlns="" id="{CEA3AA7A-9D72-334C-97D4-A77EDFB8FEFD}"/>
                </a:ext>
              </a:extLst>
            </p:cNvPr>
            <p:cNvSpPr/>
            <p:nvPr/>
          </p:nvSpPr>
          <p:spPr>
            <a:xfrm>
              <a:off x="1323543" y="6313077"/>
              <a:ext cx="3127433" cy="425758"/>
            </a:xfrm>
            <a:prstGeom prst="rect">
              <a:avLst/>
            </a:prstGeom>
          </p:spPr>
          <p:txBody>
            <a:bodyPr wrap="square" anchor="ctr">
              <a:spAutoFit/>
            </a:bodyPr>
            <a:lstStyle/>
            <a:p>
              <a:pPr marL="50800" lvl="0">
                <a:lnSpc>
                  <a:spcPts val="2600"/>
                </a:lnSpc>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Tech enabled</a:t>
              </a:r>
            </a:p>
          </p:txBody>
        </p:sp>
        <p:sp>
          <p:nvSpPr>
            <p:cNvPr id="6" name="Oval 5">
              <a:extLst>
                <a:ext uri="{FF2B5EF4-FFF2-40B4-BE49-F238E27FC236}">
                  <a16:creationId xmlns:a16="http://schemas.microsoft.com/office/drawing/2014/main" xmlns="" id="{479352A1-6D59-DB41-8FC3-C5D93F4C2A2D}"/>
                </a:ext>
              </a:extLst>
            </p:cNvPr>
            <p:cNvSpPr/>
            <p:nvPr/>
          </p:nvSpPr>
          <p:spPr>
            <a:xfrm>
              <a:off x="576616" y="4333883"/>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1</a:t>
              </a:r>
            </a:p>
          </p:txBody>
        </p:sp>
        <p:sp>
          <p:nvSpPr>
            <p:cNvPr id="7" name="Oval 6">
              <a:extLst>
                <a:ext uri="{FF2B5EF4-FFF2-40B4-BE49-F238E27FC236}">
                  <a16:creationId xmlns:a16="http://schemas.microsoft.com/office/drawing/2014/main" xmlns="" id="{35CA3A61-62EE-C74C-9AA8-520243865493}"/>
                </a:ext>
              </a:extLst>
            </p:cNvPr>
            <p:cNvSpPr/>
            <p:nvPr/>
          </p:nvSpPr>
          <p:spPr>
            <a:xfrm>
              <a:off x="576616" y="5236634"/>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2</a:t>
              </a:r>
            </a:p>
          </p:txBody>
        </p:sp>
        <p:sp>
          <p:nvSpPr>
            <p:cNvPr id="8" name="Oval 7">
              <a:extLst>
                <a:ext uri="{FF2B5EF4-FFF2-40B4-BE49-F238E27FC236}">
                  <a16:creationId xmlns:a16="http://schemas.microsoft.com/office/drawing/2014/main" xmlns="" id="{19B5C073-F10C-8D45-925B-138F6C772E63}"/>
                </a:ext>
              </a:extLst>
            </p:cNvPr>
            <p:cNvSpPr/>
            <p:nvPr/>
          </p:nvSpPr>
          <p:spPr>
            <a:xfrm>
              <a:off x="592896" y="6138630"/>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3</a:t>
              </a:r>
            </a:p>
          </p:txBody>
        </p:sp>
        <p:sp>
          <p:nvSpPr>
            <p:cNvPr id="9" name="Rectangle 8">
              <a:extLst>
                <a:ext uri="{FF2B5EF4-FFF2-40B4-BE49-F238E27FC236}">
                  <a16:creationId xmlns:a16="http://schemas.microsoft.com/office/drawing/2014/main" xmlns="" id="{2121DBD0-DE1F-FB46-B6D1-6FC5A66A2055}"/>
                </a:ext>
              </a:extLst>
            </p:cNvPr>
            <p:cNvSpPr/>
            <p:nvPr/>
          </p:nvSpPr>
          <p:spPr>
            <a:xfrm>
              <a:off x="1307920" y="4508330"/>
              <a:ext cx="4393633" cy="425758"/>
            </a:xfrm>
            <a:prstGeom prst="rect">
              <a:avLst/>
            </a:prstGeom>
          </p:spPr>
          <p:txBody>
            <a:bodyPr wrap="square" anchor="ctr">
              <a:spAutoFit/>
            </a:bodyPr>
            <a:lstStyle/>
            <a:p>
              <a:pPr marL="50800" lvl="0">
                <a:lnSpc>
                  <a:spcPts val="2600"/>
                </a:lnSpc>
                <a:spcBef>
                  <a:spcPts val="640"/>
                </a:spcBef>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Empathy-driven</a:t>
              </a:r>
            </a:p>
          </p:txBody>
        </p:sp>
        <p:sp>
          <p:nvSpPr>
            <p:cNvPr id="10" name="Rectangle 9">
              <a:extLst>
                <a:ext uri="{FF2B5EF4-FFF2-40B4-BE49-F238E27FC236}">
                  <a16:creationId xmlns:a16="http://schemas.microsoft.com/office/drawing/2014/main" xmlns="" id="{71C76449-5A23-1545-89ED-CD2526694303}"/>
                </a:ext>
              </a:extLst>
            </p:cNvPr>
            <p:cNvSpPr/>
            <p:nvPr/>
          </p:nvSpPr>
          <p:spPr>
            <a:xfrm>
              <a:off x="1323543" y="5411081"/>
              <a:ext cx="3947704" cy="425758"/>
            </a:xfrm>
            <a:prstGeom prst="rect">
              <a:avLst/>
            </a:prstGeom>
          </p:spPr>
          <p:txBody>
            <a:bodyPr wrap="square" anchor="ctr">
              <a:spAutoFit/>
            </a:bodyPr>
            <a:lstStyle/>
            <a:p>
              <a:pPr marL="50800" lvl="0">
                <a:lnSpc>
                  <a:spcPts val="2600"/>
                </a:lnSpc>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Service-oriented</a:t>
              </a:r>
            </a:p>
          </p:txBody>
        </p:sp>
      </p:grpSp>
      <p:pic>
        <p:nvPicPr>
          <p:cNvPr id="11" name="Google Shape;13;p1">
            <a:extLst>
              <a:ext uri="{FF2B5EF4-FFF2-40B4-BE49-F238E27FC236}">
                <a16:creationId xmlns:a16="http://schemas.microsoft.com/office/drawing/2014/main" xmlns="" id="{A15FEFB6-B253-4642-8BA7-C61E9B503B14}"/>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pic>
        <p:nvPicPr>
          <p:cNvPr id="18" name="Picture 17">
            <a:extLst>
              <a:ext uri="{FF2B5EF4-FFF2-40B4-BE49-F238E27FC236}">
                <a16:creationId xmlns:a16="http://schemas.microsoft.com/office/drawing/2014/main" xmlns="" id="{41457C4E-D240-B44E-A2A5-FA8C56F5C2E7}"/>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 name="Google Shape;85;p13">
            <a:extLst>
              <a:ext uri="{FF2B5EF4-FFF2-40B4-BE49-F238E27FC236}">
                <a16:creationId xmlns:a16="http://schemas.microsoft.com/office/drawing/2014/main" xmlns="" id="{420AFFA7-12F3-2C43-B382-DC6CCC5CD3C2}"/>
              </a:ext>
            </a:extLst>
          </p:cNvPr>
          <p:cNvPicPr preferRelativeResize="0"/>
          <p:nvPr/>
        </p:nvPicPr>
        <p:blipFill rotWithShape="1">
          <a:blip r:embed="rId3">
            <a:alphaModFix/>
          </a:blip>
          <a:srcRect b="10683"/>
          <a:stretch/>
        </p:blipFill>
        <p:spPr>
          <a:xfrm>
            <a:off x="5508" y="0"/>
            <a:ext cx="9144001" cy="6858000"/>
          </a:xfrm>
          <a:prstGeom prst="rect">
            <a:avLst/>
          </a:prstGeom>
          <a:noFill/>
          <a:ln>
            <a:noFill/>
          </a:ln>
        </p:spPr>
      </p:pic>
      <p:sp>
        <p:nvSpPr>
          <p:cNvPr id="11" name="Google Shape;86;p13">
            <a:extLst>
              <a:ext uri="{FF2B5EF4-FFF2-40B4-BE49-F238E27FC236}">
                <a16:creationId xmlns:a16="http://schemas.microsoft.com/office/drawing/2014/main" xmlns="" id="{0F26B514-1C61-6A44-AF18-EC30E34433BC}"/>
              </a:ext>
            </a:extLst>
          </p:cNvPr>
          <p:cNvSpPr/>
          <p:nvPr/>
        </p:nvSpPr>
        <p:spPr>
          <a:xfrm>
            <a:off x="303742" y="813547"/>
            <a:ext cx="8536517" cy="5130053"/>
          </a:xfrm>
          <a:prstGeom prst="round2DiagRect">
            <a:avLst>
              <a:gd name="adj1" fmla="val 16667"/>
              <a:gd name="adj2" fmla="val 0"/>
            </a:avLst>
          </a:prstGeom>
          <a:solidFill>
            <a:srgbClr val="F2F2F2">
              <a:alpha val="93725"/>
            </a:srgbClr>
          </a:solidFill>
          <a:ln w="254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4"/>
          <p:cNvSpPr txBox="1"/>
          <p:nvPr/>
        </p:nvSpPr>
        <p:spPr>
          <a:xfrm>
            <a:off x="228601" y="1607879"/>
            <a:ext cx="8763000" cy="2486501"/>
          </a:xfrm>
          <a:prstGeom prst="rect">
            <a:avLst/>
          </a:prstGeom>
          <a:noFill/>
          <a:ln>
            <a:noFill/>
          </a:ln>
        </p:spPr>
        <p:txBody>
          <a:bodyPr spcFirstLastPara="1" wrap="square" lIns="91425" tIns="45700" rIns="91425" bIns="45700" anchor="t" anchorCtr="0">
            <a:noAutofit/>
          </a:bodyPr>
          <a:lstStyle/>
          <a:p>
            <a:pPr marL="0" marR="0" lvl="0" indent="0" algn="ctr" rtl="0">
              <a:lnSpc>
                <a:spcPts val="4000"/>
              </a:lnSpc>
              <a:spcBef>
                <a:spcPts val="0"/>
              </a:spcBef>
              <a:spcAft>
                <a:spcPts val="0"/>
              </a:spcAft>
              <a:buNone/>
            </a:pPr>
            <a:r>
              <a:rPr lang="en-US" sz="360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Federo"/>
              </a:rPr>
              <a:t>THE 2018 </a:t>
            </a:r>
            <a:r>
              <a:rPr lang="en-US" sz="3600" b="1"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Federo"/>
              </a:rPr>
              <a:t/>
            </a:r>
            <a:br>
              <a:rPr lang="en-US" sz="3600" b="1"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Federo"/>
              </a:rPr>
            </a:br>
            <a:r>
              <a:rPr lang="en-US" sz="3600" b="1" i="0" u="none" strike="noStrike" cap="none" dirty="0">
                <a:solidFill>
                  <a:srgbClr val="3573BA"/>
                </a:solidFill>
                <a:latin typeface="Verdana" panose="020B0604030504040204" pitchFamily="34" charset="0"/>
                <a:ea typeface="Verdana" panose="020B0604030504040204" pitchFamily="34" charset="0"/>
                <a:cs typeface="Verdana" panose="020B0604030504040204" pitchFamily="34" charset="0"/>
                <a:sym typeface="Federo"/>
              </a:rPr>
              <a:t>STATE OF THE PROPERTY MANAGEMENT INDUSTRY:</a:t>
            </a:r>
            <a:endParaRPr sz="1200" b="1" dirty="0">
              <a:solidFill>
                <a:srgbClr val="3573BA"/>
              </a:solidFill>
              <a:latin typeface="Verdana" panose="020B0604030504040204" pitchFamily="34" charset="0"/>
              <a:ea typeface="Verdana" panose="020B0604030504040204" pitchFamily="34" charset="0"/>
              <a:cs typeface="Verdana" panose="020B0604030504040204" pitchFamily="34" charset="0"/>
            </a:endParaRPr>
          </a:p>
          <a:p>
            <a:pPr marL="0" marR="0" lvl="0" indent="0" algn="ctr" rtl="0">
              <a:spcBef>
                <a:spcPts val="0"/>
              </a:spcBef>
              <a:spcAft>
                <a:spcPts val="0"/>
              </a:spcAft>
              <a:buNone/>
            </a:pPr>
            <a:r>
              <a:rPr lang="en-US" sz="1000" b="1"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Federo"/>
              </a:rPr>
              <a:t/>
            </a:r>
            <a:br>
              <a:rPr lang="en-US" sz="1000" b="1"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Federo"/>
              </a:rPr>
            </a:br>
            <a:r>
              <a:rPr lang="en-US" sz="1800" b="1"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Federo"/>
              </a:rPr>
              <a:t>Rediscovering the Human Element in Your Business</a:t>
            </a:r>
            <a:endParaRPr sz="1800" b="1"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100" name="Google Shape;100;p14"/>
          <p:cNvPicPr preferRelativeResize="0"/>
          <p:nvPr/>
        </p:nvPicPr>
        <p:blipFill rotWithShape="1">
          <a:blip r:embed="rId4">
            <a:alphaModFix/>
          </a:blip>
          <a:srcRect/>
          <a:stretch/>
        </p:blipFill>
        <p:spPr>
          <a:xfrm>
            <a:off x="7543800" y="6019800"/>
            <a:ext cx="1524000" cy="762000"/>
          </a:xfrm>
          <a:prstGeom prst="rect">
            <a:avLst/>
          </a:prstGeom>
          <a:noFill/>
          <a:ln>
            <a:noFill/>
          </a:ln>
        </p:spPr>
      </p:pic>
      <p:sp>
        <p:nvSpPr>
          <p:cNvPr id="101" name="Google Shape;101;p14"/>
          <p:cNvSpPr txBox="1"/>
          <p:nvPr/>
        </p:nvSpPr>
        <p:spPr>
          <a:xfrm>
            <a:off x="547386" y="4054436"/>
            <a:ext cx="3822000" cy="5448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Federo"/>
              </a:rPr>
              <a:t>Chris Litster, CEO</a:t>
            </a:r>
            <a:endParaRPr sz="900" dirty="0">
              <a:latin typeface="Verdana" panose="020B0604030504040204" pitchFamily="34" charset="0"/>
              <a:ea typeface="Verdana" panose="020B0604030504040204" pitchFamily="34" charset="0"/>
              <a:cs typeface="Verdana" panose="020B0604030504040204" pitchFamily="34" charset="0"/>
            </a:endParaRPr>
          </a:p>
          <a:p>
            <a:pPr marL="0" marR="0" lvl="0" indent="0" algn="ctr" rtl="0">
              <a:spcBef>
                <a:spcPts val="0"/>
              </a:spcBef>
              <a:spcAft>
                <a:spcPts val="0"/>
              </a:spcAft>
              <a:buNone/>
            </a:pPr>
            <a:r>
              <a:rPr lang="en-US" b="0" i="0" u="none" strike="noStrike" cap="none" dirty="0" err="1">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Buildium</a:t>
            </a:r>
            <a:endParaRPr sz="10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02" name="Google Shape;102;p14"/>
          <p:cNvSpPr txBox="1"/>
          <p:nvPr/>
        </p:nvSpPr>
        <p:spPr>
          <a:xfrm>
            <a:off x="4188985" y="4094380"/>
            <a:ext cx="5025900" cy="5448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Federo"/>
              </a:rPr>
              <a:t>Gail Phillips, </a:t>
            </a:r>
            <a:r>
              <a:rPr lang="en-US" sz="1800" b="1" dirty="0">
                <a:solidFill>
                  <a:schemeClr val="dk1"/>
                </a:solidFill>
                <a:latin typeface="Verdana" panose="020B0604030504040204" pitchFamily="34" charset="0"/>
                <a:ea typeface="Verdana" panose="020B0604030504040204" pitchFamily="34" charset="0"/>
                <a:cs typeface="Verdana" panose="020B0604030504040204" pitchFamily="34" charset="0"/>
                <a:sym typeface="Federo"/>
              </a:rPr>
              <a:t>CEO</a:t>
            </a:r>
            <a:endParaRPr sz="900" dirty="0">
              <a:latin typeface="Verdana" panose="020B0604030504040204" pitchFamily="34" charset="0"/>
              <a:ea typeface="Verdana" panose="020B0604030504040204" pitchFamily="34" charset="0"/>
              <a:cs typeface="Verdana" panose="020B0604030504040204" pitchFamily="34" charset="0"/>
            </a:endParaRPr>
          </a:p>
          <a:p>
            <a:pPr marL="0" marR="0" lvl="0" indent="0" algn="ctr" rtl="0">
              <a:spcBef>
                <a:spcPts val="0"/>
              </a:spcBef>
              <a:spcAft>
                <a:spcPts val="0"/>
              </a:spcAft>
              <a:buNone/>
            </a:pPr>
            <a:r>
              <a:rPr lang="en-US"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NARPM</a:t>
            </a:r>
            <a:endParaRPr sz="10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03" name="Google Shape;103;p14"/>
          <p:cNvSpPr/>
          <p:nvPr/>
        </p:nvSpPr>
        <p:spPr>
          <a:xfrm>
            <a:off x="4453217" y="3244334"/>
            <a:ext cx="2375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 </a:t>
            </a:r>
            <a:endParaRPr/>
          </a:p>
        </p:txBody>
      </p:sp>
      <p:cxnSp>
        <p:nvCxnSpPr>
          <p:cNvPr id="3" name="Straight Connector 2">
            <a:extLst>
              <a:ext uri="{FF2B5EF4-FFF2-40B4-BE49-F238E27FC236}">
                <a16:creationId xmlns:a16="http://schemas.microsoft.com/office/drawing/2014/main" xmlns="" id="{CF973A2A-16E5-254E-8F12-5C220AA7E19F}"/>
              </a:ext>
            </a:extLst>
          </p:cNvPr>
          <p:cNvCxnSpPr>
            <a:cxnSpLocks/>
          </p:cNvCxnSpPr>
          <p:nvPr/>
        </p:nvCxnSpPr>
        <p:spPr>
          <a:xfrm>
            <a:off x="4572000" y="4094380"/>
            <a:ext cx="0" cy="81354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2"/>
          <p:cNvPicPr preferRelativeResize="0"/>
          <p:nvPr/>
        </p:nvPicPr>
        <p:blipFill rotWithShape="1">
          <a:blip r:embed="rId3">
            <a:alphaModFix/>
          </a:blip>
          <a:srcRect r="11166"/>
          <a:stretch/>
        </p:blipFill>
        <p:spPr>
          <a:xfrm>
            <a:off x="0" y="25"/>
            <a:ext cx="9144000" cy="6857975"/>
          </a:xfrm>
          <a:prstGeom prst="rect">
            <a:avLst/>
          </a:prstGeom>
          <a:noFill/>
          <a:ln>
            <a:noFill/>
          </a:ln>
        </p:spPr>
      </p:pic>
      <p:sp>
        <p:nvSpPr>
          <p:cNvPr id="11" name="Shape 23">
            <a:extLst>
              <a:ext uri="{FF2B5EF4-FFF2-40B4-BE49-F238E27FC236}">
                <a16:creationId xmlns:a16="http://schemas.microsoft.com/office/drawing/2014/main" xmlns="" id="{0385599C-0502-9F43-B283-CBA161FBCEAD}"/>
              </a:ext>
            </a:extLst>
          </p:cNvPr>
          <p:cNvSpPr/>
          <p:nvPr/>
        </p:nvSpPr>
        <p:spPr>
          <a:xfrm>
            <a:off x="0" y="0"/>
            <a:ext cx="9186400" cy="6858000"/>
          </a:xfrm>
          <a:prstGeom prst="rect">
            <a:avLst/>
          </a:prstGeom>
          <a:solidFill>
            <a:srgbClr val="45637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2" name="Google Shape;13;p1">
            <a:extLst>
              <a:ext uri="{FF2B5EF4-FFF2-40B4-BE49-F238E27FC236}">
                <a16:creationId xmlns:a16="http://schemas.microsoft.com/office/drawing/2014/main" xmlns="" id="{541F2469-3C2E-B646-96CD-0362276D882B}"/>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7" name="Oval 6">
            <a:extLst>
              <a:ext uri="{FF2B5EF4-FFF2-40B4-BE49-F238E27FC236}">
                <a16:creationId xmlns:a16="http://schemas.microsoft.com/office/drawing/2014/main" xmlns="" id="{1919770C-EA43-444A-A5D7-8B5F9CDE88A9}"/>
              </a:ext>
            </a:extLst>
          </p:cNvPr>
          <p:cNvSpPr/>
          <p:nvPr/>
        </p:nvSpPr>
        <p:spPr>
          <a:xfrm>
            <a:off x="484094" y="1558419"/>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1</a:t>
            </a:r>
          </a:p>
        </p:txBody>
      </p:sp>
      <p:sp>
        <p:nvSpPr>
          <p:cNvPr id="8" name="Rectangle 7">
            <a:extLst>
              <a:ext uri="{FF2B5EF4-FFF2-40B4-BE49-F238E27FC236}">
                <a16:creationId xmlns:a16="http://schemas.microsoft.com/office/drawing/2014/main" xmlns="" id="{9D144B2A-4572-3A42-B14E-E6CEEFEF529E}"/>
              </a:ext>
            </a:extLst>
          </p:cNvPr>
          <p:cNvSpPr/>
          <p:nvPr/>
        </p:nvSpPr>
        <p:spPr>
          <a:xfrm>
            <a:off x="1215398" y="1732866"/>
            <a:ext cx="4393633" cy="425758"/>
          </a:xfrm>
          <a:prstGeom prst="rect">
            <a:avLst/>
          </a:prstGeom>
        </p:spPr>
        <p:txBody>
          <a:bodyPr wrap="square" anchor="ctr">
            <a:spAutoFit/>
          </a:bodyPr>
          <a:lstStyle/>
          <a:p>
            <a:pPr marL="50800" lvl="0">
              <a:lnSpc>
                <a:spcPts val="2600"/>
              </a:lnSpc>
              <a:spcBef>
                <a:spcPts val="640"/>
              </a:spcBef>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Empathy-driven</a:t>
            </a:r>
          </a:p>
        </p:txBody>
      </p:sp>
      <p:sp>
        <p:nvSpPr>
          <p:cNvPr id="4" name="Rectangular Callout 3">
            <a:extLst>
              <a:ext uri="{FF2B5EF4-FFF2-40B4-BE49-F238E27FC236}">
                <a16:creationId xmlns:a16="http://schemas.microsoft.com/office/drawing/2014/main" xmlns="" id="{6DAC9D69-2EF4-4F4C-BF10-D35276B5534B}"/>
              </a:ext>
            </a:extLst>
          </p:cNvPr>
          <p:cNvSpPr/>
          <p:nvPr/>
        </p:nvSpPr>
        <p:spPr>
          <a:xfrm>
            <a:off x="1372324" y="2279647"/>
            <a:ext cx="6399353" cy="3058835"/>
          </a:xfrm>
          <a:prstGeom prst="wedgeRectCallout">
            <a:avLst>
              <a:gd name="adj1" fmla="val 33715"/>
              <a:gd name="adj2" fmla="val 748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Google Shape;262;p32"/>
          <p:cNvSpPr txBox="1"/>
          <p:nvPr/>
        </p:nvSpPr>
        <p:spPr>
          <a:xfrm>
            <a:off x="1532965" y="2571387"/>
            <a:ext cx="6010835" cy="2551942"/>
          </a:xfrm>
          <a:prstGeom prst="rect">
            <a:avLst/>
          </a:prstGeom>
          <a:noFill/>
          <a:ln>
            <a:noFill/>
          </a:ln>
        </p:spPr>
        <p:txBody>
          <a:bodyPr spcFirstLastPara="1" wrap="square" lIns="91425" tIns="91425" rIns="91425" bIns="91425" anchor="t" anchorCtr="0">
            <a:noAutofit/>
          </a:bodyPr>
          <a:lstStyle/>
          <a:p>
            <a:pPr lvl="0"/>
            <a:r>
              <a:rPr lang="en-US" sz="2000" i="1" dirty="0">
                <a:solidFill>
                  <a:schemeClr val="bg1"/>
                </a:solidFill>
                <a:latin typeface="Verdana" panose="020B0604030504040204" pitchFamily="34" charset="0"/>
                <a:ea typeface="Verdana" panose="020B0604030504040204" pitchFamily="34" charset="0"/>
                <a:cs typeface="Verdana" panose="020B0604030504040204" pitchFamily="34" charset="0"/>
              </a:rPr>
              <a:t>"The </a:t>
            </a:r>
            <a:r>
              <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number one improvement that I have made within the company is building a relationship with the residents</a:t>
            </a:r>
            <a:r>
              <a:rPr lang="en-US" sz="2000" i="1" dirty="0">
                <a:solidFill>
                  <a:schemeClr val="bg1"/>
                </a:solidFill>
                <a:latin typeface="Verdana" panose="020B0604030504040204" pitchFamily="34" charset="0"/>
                <a:ea typeface="Verdana" panose="020B0604030504040204" pitchFamily="34" charset="0"/>
                <a:cs typeface="Verdana" panose="020B0604030504040204" pitchFamily="34" charset="0"/>
              </a:rPr>
              <a:t>. I strongly believe that the property needs to feel like a home and a safe community, rather than just 4 walls and a payment due on the first of every month."</a:t>
            </a:r>
          </a:p>
        </p:txBody>
      </p:sp>
      <p:pic>
        <p:nvPicPr>
          <p:cNvPr id="16" name="Picture 15">
            <a:extLst>
              <a:ext uri="{FF2B5EF4-FFF2-40B4-BE49-F238E27FC236}">
                <a16:creationId xmlns:a16="http://schemas.microsoft.com/office/drawing/2014/main" xmlns="" id="{F0C8E63F-6E05-FC44-BCF8-EAD957959E9B}"/>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3"/>
          <p:cNvPicPr preferRelativeResize="0"/>
          <p:nvPr/>
        </p:nvPicPr>
        <p:blipFill rotWithShape="1">
          <a:blip r:embed="rId3">
            <a:alphaModFix/>
          </a:blip>
          <a:srcRect r="11166"/>
          <a:stretch/>
        </p:blipFill>
        <p:spPr>
          <a:xfrm>
            <a:off x="0" y="25"/>
            <a:ext cx="9144000" cy="6857975"/>
          </a:xfrm>
          <a:prstGeom prst="rect">
            <a:avLst/>
          </a:prstGeom>
          <a:noFill/>
          <a:ln>
            <a:noFill/>
          </a:ln>
        </p:spPr>
      </p:pic>
      <p:sp>
        <p:nvSpPr>
          <p:cNvPr id="13" name="Shape 23">
            <a:extLst>
              <a:ext uri="{FF2B5EF4-FFF2-40B4-BE49-F238E27FC236}">
                <a16:creationId xmlns:a16="http://schemas.microsoft.com/office/drawing/2014/main" xmlns="" id="{95C64D38-C7A8-DE48-9743-E33F425A9C38}"/>
              </a:ext>
            </a:extLst>
          </p:cNvPr>
          <p:cNvSpPr/>
          <p:nvPr/>
        </p:nvSpPr>
        <p:spPr>
          <a:xfrm>
            <a:off x="0" y="0"/>
            <a:ext cx="9186400" cy="6858000"/>
          </a:xfrm>
          <a:prstGeom prst="rect">
            <a:avLst/>
          </a:prstGeom>
          <a:solidFill>
            <a:srgbClr val="39404F">
              <a:alpha val="70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0" name="Google Shape;270;p33"/>
          <p:cNvSpPr txBox="1">
            <a:spLocks noGrp="1"/>
          </p:cNvSpPr>
          <p:nvPr>
            <p:ph type="body" idx="1"/>
          </p:nvPr>
        </p:nvSpPr>
        <p:spPr>
          <a:xfrm>
            <a:off x="1258747" y="2507519"/>
            <a:ext cx="7301753" cy="3618781"/>
          </a:xfrm>
          <a:prstGeom prst="rect">
            <a:avLst/>
          </a:prstGeom>
        </p:spPr>
        <p:txBody>
          <a:bodyPr spcFirstLastPara="1" wrap="square" lIns="91425" tIns="45700" rIns="91425" bIns="45700" anchor="t" anchorCtr="0">
            <a:noAutofit/>
          </a:bodyPr>
          <a:lstStyle/>
          <a:p>
            <a:pPr marL="0" lvl="0" indent="0" algn="l" rtl="0">
              <a:lnSpc>
                <a:spcPts val="5600"/>
              </a:lnSpc>
              <a:spcBef>
                <a:spcPts val="640"/>
              </a:spcBef>
              <a:spcAft>
                <a:spcPts val="0"/>
              </a:spcAft>
              <a:buNone/>
            </a:pPr>
            <a:r>
              <a:rPr lang="en-US" sz="5400" b="1" dirty="0">
                <a:solidFill>
                  <a:srgbClr val="FFFFFF"/>
                </a:solidFill>
              </a:rPr>
              <a:t>This is a human business:</a:t>
            </a:r>
            <a:endParaRPr sz="5400" b="1" dirty="0">
              <a:solidFill>
                <a:srgbClr val="FFFFFF"/>
              </a:solidFill>
            </a:endParaRPr>
          </a:p>
          <a:p>
            <a:pPr marL="457200" lvl="0" indent="-406400" algn="l" rtl="0">
              <a:lnSpc>
                <a:spcPct val="150000"/>
              </a:lnSpc>
              <a:spcBef>
                <a:spcPts val="640"/>
              </a:spcBef>
              <a:spcAft>
                <a:spcPts val="0"/>
              </a:spcAft>
              <a:buClr>
                <a:srgbClr val="FFFFFF"/>
              </a:buClr>
              <a:buSzPts val="2800"/>
              <a:buAutoNum type="arabicPeriod"/>
            </a:pPr>
            <a:r>
              <a:rPr lang="en-US" dirty="0">
                <a:solidFill>
                  <a:srgbClr val="FFFFFF"/>
                </a:solidFill>
              </a:rPr>
              <a:t>Understand the </a:t>
            </a:r>
            <a:r>
              <a:rPr lang="en-US" b="1" dirty="0">
                <a:solidFill>
                  <a:srgbClr val="9BBBCA"/>
                </a:solidFill>
              </a:rPr>
              <a:t>OWNERS</a:t>
            </a:r>
            <a:endParaRPr b="1" dirty="0">
              <a:solidFill>
                <a:srgbClr val="9BBBCA"/>
              </a:solidFill>
            </a:endParaRPr>
          </a:p>
          <a:p>
            <a:pPr marL="457200" lvl="0" indent="-406400" algn="l" rtl="0">
              <a:lnSpc>
                <a:spcPct val="150000"/>
              </a:lnSpc>
              <a:spcBef>
                <a:spcPts val="0"/>
              </a:spcBef>
              <a:spcAft>
                <a:spcPts val="0"/>
              </a:spcAft>
              <a:buClr>
                <a:srgbClr val="FFFFFF"/>
              </a:buClr>
              <a:buSzPts val="2800"/>
              <a:buAutoNum type="arabicPeriod"/>
            </a:pPr>
            <a:r>
              <a:rPr lang="en-US" dirty="0">
                <a:solidFill>
                  <a:srgbClr val="FFFFFF"/>
                </a:solidFill>
              </a:rPr>
              <a:t>Understand the </a:t>
            </a:r>
            <a:r>
              <a:rPr lang="en-US" b="1" dirty="0">
                <a:solidFill>
                  <a:srgbClr val="FFAC40"/>
                </a:solidFill>
              </a:rPr>
              <a:t>RENTERS</a:t>
            </a:r>
            <a:endParaRPr b="1" dirty="0">
              <a:solidFill>
                <a:srgbClr val="FFAC40"/>
              </a:solidFill>
            </a:endParaRPr>
          </a:p>
          <a:p>
            <a:pPr marL="0" lvl="0" indent="0" algn="l" rtl="0">
              <a:spcBef>
                <a:spcPts val="640"/>
              </a:spcBef>
              <a:spcAft>
                <a:spcPts val="0"/>
              </a:spcAft>
              <a:buNone/>
            </a:pPr>
            <a:endParaRPr dirty="0">
              <a:solidFill>
                <a:srgbClr val="FFFFFF"/>
              </a:solidFill>
            </a:endParaRPr>
          </a:p>
        </p:txBody>
      </p:sp>
      <p:pic>
        <p:nvPicPr>
          <p:cNvPr id="7" name="Google Shape;13;p1">
            <a:extLst>
              <a:ext uri="{FF2B5EF4-FFF2-40B4-BE49-F238E27FC236}">
                <a16:creationId xmlns:a16="http://schemas.microsoft.com/office/drawing/2014/main" xmlns="" id="{CE2E247A-37D4-0644-8343-E9AB57A2FDD0}"/>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11" name="Oval 10">
            <a:extLst>
              <a:ext uri="{FF2B5EF4-FFF2-40B4-BE49-F238E27FC236}">
                <a16:creationId xmlns:a16="http://schemas.microsoft.com/office/drawing/2014/main" xmlns="" id="{F89E3B1E-E1D6-064B-B07B-979256E73747}"/>
              </a:ext>
            </a:extLst>
          </p:cNvPr>
          <p:cNvSpPr/>
          <p:nvPr/>
        </p:nvSpPr>
        <p:spPr>
          <a:xfrm>
            <a:off x="484094" y="1558419"/>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1</a:t>
            </a:r>
          </a:p>
        </p:txBody>
      </p:sp>
      <p:sp>
        <p:nvSpPr>
          <p:cNvPr id="12" name="Rectangle 11">
            <a:extLst>
              <a:ext uri="{FF2B5EF4-FFF2-40B4-BE49-F238E27FC236}">
                <a16:creationId xmlns:a16="http://schemas.microsoft.com/office/drawing/2014/main" xmlns="" id="{C55D7508-8B8D-3E43-9065-24F6B4E305A7}"/>
              </a:ext>
            </a:extLst>
          </p:cNvPr>
          <p:cNvSpPr/>
          <p:nvPr/>
        </p:nvSpPr>
        <p:spPr>
          <a:xfrm>
            <a:off x="1215398" y="1732866"/>
            <a:ext cx="4393633" cy="425758"/>
          </a:xfrm>
          <a:prstGeom prst="rect">
            <a:avLst/>
          </a:prstGeom>
        </p:spPr>
        <p:txBody>
          <a:bodyPr wrap="square" anchor="ctr">
            <a:spAutoFit/>
          </a:bodyPr>
          <a:lstStyle/>
          <a:p>
            <a:pPr marL="50800" lvl="0">
              <a:lnSpc>
                <a:spcPts val="2600"/>
              </a:lnSpc>
              <a:spcBef>
                <a:spcPts val="640"/>
              </a:spcBef>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Empathy-driven</a:t>
            </a:r>
          </a:p>
        </p:txBody>
      </p:sp>
      <p:pic>
        <p:nvPicPr>
          <p:cNvPr id="14" name="Picture 13">
            <a:extLst>
              <a:ext uri="{FF2B5EF4-FFF2-40B4-BE49-F238E27FC236}">
                <a16:creationId xmlns:a16="http://schemas.microsoft.com/office/drawing/2014/main" xmlns="" id="{8ED6E59B-BA5E-A341-8284-4F21F315C46F}"/>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 name="Rectangle 1">
            <a:extLst>
              <a:ext uri="{FF2B5EF4-FFF2-40B4-BE49-F238E27FC236}">
                <a16:creationId xmlns:a16="http://schemas.microsoft.com/office/drawing/2014/main" xmlns="" id="{049A042C-BF53-3249-8762-6049FCD1CBC8}"/>
              </a:ext>
            </a:extLst>
          </p:cNvPr>
          <p:cNvSpPr/>
          <p:nvPr/>
        </p:nvSpPr>
        <p:spPr>
          <a:xfrm>
            <a:off x="0" y="1600200"/>
            <a:ext cx="9144000" cy="4370294"/>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Google Shape;276;p3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b="0" dirty="0"/>
              <a:t>Empathy-Driven:</a:t>
            </a:r>
            <a:endParaRPr sz="2400" b="0" dirty="0"/>
          </a:p>
          <a:p>
            <a:pPr marL="0" lvl="0" indent="0" algn="l" rtl="0">
              <a:lnSpc>
                <a:spcPts val="3800"/>
              </a:lnSpc>
              <a:spcBef>
                <a:spcPts val="0"/>
              </a:spcBef>
              <a:spcAft>
                <a:spcPts val="0"/>
              </a:spcAft>
              <a:buNone/>
            </a:pPr>
            <a:r>
              <a:rPr lang="en-US" dirty="0">
                <a:solidFill>
                  <a:srgbClr val="79929E"/>
                </a:solidFill>
              </a:rPr>
              <a:t>Understanding the Owners</a:t>
            </a:r>
            <a:endParaRPr dirty="0">
              <a:solidFill>
                <a:srgbClr val="79929E"/>
              </a:solidFill>
            </a:endParaRPr>
          </a:p>
        </p:txBody>
      </p:sp>
      <p:sp>
        <p:nvSpPr>
          <p:cNvPr id="277" name="Google Shape;277;p34"/>
          <p:cNvSpPr txBox="1">
            <a:spLocks noGrp="1"/>
          </p:cNvSpPr>
          <p:nvPr>
            <p:ph type="body" idx="1"/>
          </p:nvPr>
        </p:nvSpPr>
        <p:spPr>
          <a:xfrm>
            <a:off x="457200" y="2796988"/>
            <a:ext cx="8229600" cy="1748118"/>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3400" dirty="0">
                <a:solidFill>
                  <a:schemeClr val="bg1"/>
                </a:solidFill>
              </a:rPr>
              <a:t>PM strategies for success should </a:t>
            </a:r>
            <a:r>
              <a:rPr lang="en-US" sz="3400" b="1" dirty="0">
                <a:solidFill>
                  <a:schemeClr val="bg1"/>
                </a:solidFill>
              </a:rPr>
              <a:t>mirror the goals and motivations </a:t>
            </a:r>
            <a:r>
              <a:rPr lang="en-US" sz="3400" dirty="0">
                <a:solidFill>
                  <a:schemeClr val="bg1"/>
                </a:solidFill>
              </a:rPr>
              <a:t>of the property owner</a:t>
            </a:r>
            <a:endParaRPr sz="34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0" name="Rectangle 19">
            <a:extLst>
              <a:ext uri="{FF2B5EF4-FFF2-40B4-BE49-F238E27FC236}">
                <a16:creationId xmlns:a16="http://schemas.microsoft.com/office/drawing/2014/main" xmlns="" id="{6B87B6DC-0AAC-DD4C-A164-38FEF57C0659}"/>
              </a:ext>
            </a:extLst>
          </p:cNvPr>
          <p:cNvSpPr/>
          <p:nvPr/>
        </p:nvSpPr>
        <p:spPr>
          <a:xfrm>
            <a:off x="0" y="4587876"/>
            <a:ext cx="9591040" cy="1508792"/>
          </a:xfrm>
          <a:prstGeom prst="rect">
            <a:avLst/>
          </a:prstGeom>
          <a:solidFill>
            <a:srgbClr val="9BBBCA">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4ED7EA8E-55A4-BE4E-9397-F98219286C46}"/>
              </a:ext>
            </a:extLst>
          </p:cNvPr>
          <p:cNvSpPr/>
          <p:nvPr/>
        </p:nvSpPr>
        <p:spPr>
          <a:xfrm>
            <a:off x="0" y="2970450"/>
            <a:ext cx="9591040" cy="1508792"/>
          </a:xfrm>
          <a:prstGeom prst="rect">
            <a:avLst/>
          </a:prstGeom>
          <a:solidFill>
            <a:srgbClr val="9BBBCA">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1AA5FDF0-8CD2-1A45-8B65-0A3FADFFD43D}"/>
              </a:ext>
            </a:extLst>
          </p:cNvPr>
          <p:cNvSpPr/>
          <p:nvPr/>
        </p:nvSpPr>
        <p:spPr>
          <a:xfrm>
            <a:off x="0" y="1341188"/>
            <a:ext cx="9591040" cy="1508792"/>
          </a:xfrm>
          <a:prstGeom prst="rect">
            <a:avLst/>
          </a:prstGeom>
          <a:solidFill>
            <a:srgbClr val="9BBBCA">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Google Shape;283;p3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400" b="0" dirty="0"/>
              <a:t>Empathy-Driven:</a:t>
            </a:r>
            <a:endParaRPr sz="2400" b="0" dirty="0"/>
          </a:p>
          <a:p>
            <a:pPr marL="0" lvl="0" indent="0" algn="l" rtl="0">
              <a:lnSpc>
                <a:spcPts val="3800"/>
              </a:lnSpc>
              <a:spcBef>
                <a:spcPts val="0"/>
              </a:spcBef>
              <a:spcAft>
                <a:spcPts val="0"/>
              </a:spcAft>
              <a:buNone/>
            </a:pPr>
            <a:r>
              <a:rPr lang="en-US" dirty="0">
                <a:solidFill>
                  <a:srgbClr val="79929E"/>
                </a:solidFill>
              </a:rPr>
              <a:t>Understanding the Owners</a:t>
            </a:r>
            <a:endParaRPr dirty="0">
              <a:solidFill>
                <a:srgbClr val="79929E"/>
              </a:solidFill>
            </a:endParaRPr>
          </a:p>
        </p:txBody>
      </p:sp>
      <p:pic>
        <p:nvPicPr>
          <p:cNvPr id="8" name="Picture 7" descr="288784-P6NYUS-8.jpg">
            <a:extLst>
              <a:ext uri="{FF2B5EF4-FFF2-40B4-BE49-F238E27FC236}">
                <a16:creationId xmlns:a16="http://schemas.microsoft.com/office/drawing/2014/main" xmlns="" id="{EF3FB97F-E817-9948-BD81-182F40372BEA}"/>
              </a:ext>
            </a:extLst>
          </p:cNvPr>
          <p:cNvPicPr>
            <a:picLocks noChangeAspect="1"/>
          </p:cNvPicPr>
          <p:nvPr/>
        </p:nvPicPr>
        <p:blipFill rotWithShape="1">
          <a:blip r:embed="rId3">
            <a:extLst>
              <a:ext uri="{28A0092B-C50C-407E-A947-70E740481C1C}">
                <a14:useLocalDpi xmlns:a14="http://schemas.microsoft.com/office/drawing/2010/main" val="0"/>
              </a:ext>
            </a:extLst>
          </a:blip>
          <a:srcRect l="63743" r="5163" b="45159"/>
          <a:stretch/>
        </p:blipFill>
        <p:spPr>
          <a:xfrm>
            <a:off x="228254" y="4730047"/>
            <a:ext cx="1101066" cy="1092349"/>
          </a:xfrm>
          <a:prstGeom prst="ellipse">
            <a:avLst/>
          </a:prstGeom>
        </p:spPr>
      </p:pic>
      <p:sp>
        <p:nvSpPr>
          <p:cNvPr id="10" name="Rectangle 9">
            <a:extLst>
              <a:ext uri="{FF2B5EF4-FFF2-40B4-BE49-F238E27FC236}">
                <a16:creationId xmlns:a16="http://schemas.microsoft.com/office/drawing/2014/main" xmlns="" id="{B2691B02-E4B3-6141-B626-996547673FCA}"/>
              </a:ext>
            </a:extLst>
          </p:cNvPr>
          <p:cNvSpPr/>
          <p:nvPr/>
        </p:nvSpPr>
        <p:spPr>
          <a:xfrm>
            <a:off x="3218988" y="3230670"/>
            <a:ext cx="5665818" cy="830997"/>
          </a:xfrm>
          <a:prstGeom prst="rect">
            <a:avLst/>
          </a:prstGeom>
        </p:spPr>
        <p:txBody>
          <a:bodyPr wrap="square">
            <a:spAutoFit/>
          </a:bodyPr>
          <a:lstStyle/>
          <a:p>
            <a:pPr marL="285750" indent="-285750">
              <a:buClr>
                <a:schemeClr val="dk1"/>
              </a:buClr>
              <a:buSzPts val="11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Purchased rental property as an </a:t>
            </a:r>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investment</a:t>
            </a:r>
          </a:p>
          <a:p>
            <a:pPr marL="285750" indent="-285750">
              <a:buClr>
                <a:schemeClr val="dk1"/>
              </a:buClr>
              <a:buSzPts val="11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Hire PMs because</a:t>
            </a:r>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 it’s an investment, not a job</a:t>
            </a:r>
          </a:p>
          <a:p>
            <a:pPr marL="285750" indent="-285750">
              <a:buClr>
                <a:schemeClr val="dk1"/>
              </a:buClr>
              <a:buSzPts val="11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77% want </a:t>
            </a:r>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regular updates</a:t>
            </a:r>
          </a:p>
        </p:txBody>
      </p:sp>
      <p:sp>
        <p:nvSpPr>
          <p:cNvPr id="11" name="Rectangle 10">
            <a:extLst>
              <a:ext uri="{FF2B5EF4-FFF2-40B4-BE49-F238E27FC236}">
                <a16:creationId xmlns:a16="http://schemas.microsoft.com/office/drawing/2014/main" xmlns="" id="{A5430074-6B60-7943-B50F-96B44C00AA8D}"/>
              </a:ext>
            </a:extLst>
          </p:cNvPr>
          <p:cNvSpPr/>
          <p:nvPr/>
        </p:nvSpPr>
        <p:spPr>
          <a:xfrm>
            <a:off x="3223954" y="4752255"/>
            <a:ext cx="5655886" cy="1323439"/>
          </a:xfrm>
          <a:prstGeom prst="rect">
            <a:avLst/>
          </a:prstGeom>
        </p:spPr>
        <p:txBody>
          <a:bodyPr wrap="square">
            <a:spAutoFit/>
          </a:bodyPr>
          <a:lstStyle/>
          <a:p>
            <a:pPr marL="285750" lvl="0" indent="-285750">
              <a:buClr>
                <a:schemeClr val="dk1"/>
              </a:buClr>
              <a:buSzPts val="1100"/>
              <a:buFont typeface="Arial" panose="020B0604020202020204" pitchFamily="34" charset="0"/>
              <a:buChar cha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In rental property ownership due to circumstance,</a:t>
            </a:r>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 then decided to invest in more</a:t>
            </a:r>
          </a:p>
          <a:p>
            <a:pPr marL="285750" lvl="0" indent="-285750">
              <a:buClr>
                <a:schemeClr val="dk1"/>
              </a:buClr>
              <a:buSzPts val="1100"/>
              <a:buFont typeface="Arial" panose="020B0604020202020204" pitchFamily="34" charset="0"/>
              <a:buChar cha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Hire PMs for their </a:t>
            </a:r>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expertise</a:t>
            </a:r>
          </a:p>
          <a:p>
            <a:pPr marL="285750" lvl="0" indent="-285750">
              <a:buClr>
                <a:schemeClr val="dk1"/>
              </a:buClr>
              <a:buSzPts val="1100"/>
              <a:buFont typeface="Arial" panose="020B0604020202020204" pitchFamily="34" charset="0"/>
              <a:buChar cha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87% want </a:t>
            </a:r>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regular updates</a:t>
            </a:r>
          </a:p>
          <a:p>
            <a:pPr lvl="0">
              <a:buClr>
                <a:schemeClr val="dk1"/>
              </a:buClr>
              <a:buSzPts val="1100"/>
            </a:pPr>
            <a:endPar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xmlns="" id="{BC9E2B35-6ED1-2341-BAED-05179B7A7CC6}"/>
              </a:ext>
            </a:extLst>
          </p:cNvPr>
          <p:cNvPicPr>
            <a:picLocks noChangeAspect="1"/>
          </p:cNvPicPr>
          <p:nvPr/>
        </p:nvPicPr>
        <p:blipFill rotWithShape="1">
          <a:blip r:embed="rId4"/>
          <a:srcRect l="32030" t="2424" r="13962" b="18986"/>
          <a:stretch/>
        </p:blipFill>
        <p:spPr>
          <a:xfrm>
            <a:off x="231949" y="3230670"/>
            <a:ext cx="1133886" cy="1097280"/>
          </a:xfrm>
          <a:prstGeom prst="ellipse">
            <a:avLst/>
          </a:prstGeom>
        </p:spPr>
      </p:pic>
      <p:pic>
        <p:nvPicPr>
          <p:cNvPr id="13" name="Picture 12">
            <a:extLst>
              <a:ext uri="{FF2B5EF4-FFF2-40B4-BE49-F238E27FC236}">
                <a16:creationId xmlns:a16="http://schemas.microsoft.com/office/drawing/2014/main" xmlns="" id="{6251DFD5-B64B-B446-8AED-57541BE075BA}"/>
              </a:ext>
            </a:extLst>
          </p:cNvPr>
          <p:cNvPicPr>
            <a:picLocks noChangeAspect="1"/>
          </p:cNvPicPr>
          <p:nvPr/>
        </p:nvPicPr>
        <p:blipFill rotWithShape="1">
          <a:blip r:embed="rId5"/>
          <a:srcRect l="20227" r="35604" b="33609"/>
          <a:stretch/>
        </p:blipFill>
        <p:spPr>
          <a:xfrm>
            <a:off x="225887" y="1607192"/>
            <a:ext cx="1097280" cy="1097652"/>
          </a:xfrm>
          <a:prstGeom prst="ellipse">
            <a:avLst/>
          </a:prstGeom>
        </p:spPr>
      </p:pic>
      <p:sp>
        <p:nvSpPr>
          <p:cNvPr id="4" name="TextBox 3">
            <a:extLst>
              <a:ext uri="{FF2B5EF4-FFF2-40B4-BE49-F238E27FC236}">
                <a16:creationId xmlns:a16="http://schemas.microsoft.com/office/drawing/2014/main" xmlns="" id="{2CECE1B4-B2DC-EE4F-BB1B-F9677802BBB1}"/>
              </a:ext>
            </a:extLst>
          </p:cNvPr>
          <p:cNvSpPr txBox="1"/>
          <p:nvPr/>
        </p:nvSpPr>
        <p:spPr>
          <a:xfrm>
            <a:off x="3191784" y="1607192"/>
            <a:ext cx="590289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In rental property ownership due to </a:t>
            </a:r>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circumstance</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Hire PMs for their </a:t>
            </a:r>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expertise</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74% want </a:t>
            </a:r>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regular updates</a:t>
            </a:r>
            <a:endParaRPr lang="en-US" sz="1600" b="1" dirty="0">
              <a:solidFill>
                <a:srgbClr val="456378"/>
              </a:solidFill>
            </a:endParaRPr>
          </a:p>
        </p:txBody>
      </p:sp>
      <p:sp>
        <p:nvSpPr>
          <p:cNvPr id="2" name="Rectangle 1">
            <a:extLst>
              <a:ext uri="{FF2B5EF4-FFF2-40B4-BE49-F238E27FC236}">
                <a16:creationId xmlns:a16="http://schemas.microsoft.com/office/drawing/2014/main" xmlns="" id="{20F20FF3-AA37-4047-846D-C29D9EED18A6}"/>
              </a:ext>
            </a:extLst>
          </p:cNvPr>
          <p:cNvSpPr/>
          <p:nvPr/>
        </p:nvSpPr>
        <p:spPr>
          <a:xfrm>
            <a:off x="1586926" y="2016899"/>
            <a:ext cx="1803332" cy="646331"/>
          </a:xfrm>
          <a:prstGeom prst="rect">
            <a:avLst/>
          </a:prstGeom>
        </p:spPr>
        <p:txBody>
          <a:bodyPr wrap="square">
            <a:spAutoFit/>
          </a:bodyPr>
          <a:lstStyle/>
          <a:p>
            <a:pPr lvl="0">
              <a:buClr>
                <a:schemeClr val="dk1"/>
              </a:buClr>
              <a:buSzPts val="1100"/>
            </a:pPr>
            <a:r>
              <a:rPr lang="en-US" sz="3600" b="1" dirty="0">
                <a:solidFill>
                  <a:srgbClr val="456378"/>
                </a:solidFill>
                <a:latin typeface="Verdana" panose="020B0604030504040204" pitchFamily="34" charset="0"/>
                <a:ea typeface="Verdana" panose="020B0604030504040204" pitchFamily="34" charset="0"/>
                <a:cs typeface="Verdana" panose="020B0604030504040204" pitchFamily="34" charset="0"/>
              </a:rPr>
              <a:t>32%</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xmlns="" id="{40FBABB7-A0F7-1947-8F41-349B0105B887}"/>
              </a:ext>
            </a:extLst>
          </p:cNvPr>
          <p:cNvSpPr txBox="1"/>
          <p:nvPr/>
        </p:nvSpPr>
        <p:spPr>
          <a:xfrm>
            <a:off x="1607887" y="1478248"/>
            <a:ext cx="1583897" cy="584775"/>
          </a:xfrm>
          <a:prstGeom prst="rect">
            <a:avLst/>
          </a:prstGeom>
          <a:noFill/>
        </p:spPr>
        <p:txBody>
          <a:bodyPr wrap="square" rtlCol="0">
            <a:spAutoFit/>
          </a:bodyPr>
          <a:lstStyle/>
          <a:p>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Accidental Landlords</a:t>
            </a:r>
          </a:p>
        </p:txBody>
      </p:sp>
      <p:sp>
        <p:nvSpPr>
          <p:cNvPr id="14" name="TextBox 13">
            <a:extLst>
              <a:ext uri="{FF2B5EF4-FFF2-40B4-BE49-F238E27FC236}">
                <a16:creationId xmlns:a16="http://schemas.microsoft.com/office/drawing/2014/main" xmlns="" id="{DFE8969B-B827-E747-9D92-04D181EEFEE6}"/>
              </a:ext>
            </a:extLst>
          </p:cNvPr>
          <p:cNvSpPr txBox="1"/>
          <p:nvPr/>
        </p:nvSpPr>
        <p:spPr>
          <a:xfrm>
            <a:off x="1597106" y="3134153"/>
            <a:ext cx="1725138" cy="584775"/>
          </a:xfrm>
          <a:prstGeom prst="rect">
            <a:avLst/>
          </a:prstGeom>
          <a:noFill/>
        </p:spPr>
        <p:txBody>
          <a:bodyPr wrap="square" rtlCol="0">
            <a:spAutoFit/>
          </a:bodyPr>
          <a:lstStyle/>
          <a:p>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Intentional Investors</a:t>
            </a:r>
          </a:p>
        </p:txBody>
      </p:sp>
      <p:sp>
        <p:nvSpPr>
          <p:cNvPr id="15" name="TextBox 14">
            <a:extLst>
              <a:ext uri="{FF2B5EF4-FFF2-40B4-BE49-F238E27FC236}">
                <a16:creationId xmlns:a16="http://schemas.microsoft.com/office/drawing/2014/main" xmlns="" id="{F09FFA24-1265-8545-8B04-B01B1D24A94F}"/>
              </a:ext>
            </a:extLst>
          </p:cNvPr>
          <p:cNvSpPr txBox="1"/>
          <p:nvPr/>
        </p:nvSpPr>
        <p:spPr>
          <a:xfrm>
            <a:off x="1607246" y="4757497"/>
            <a:ext cx="2490343" cy="584775"/>
          </a:xfrm>
          <a:prstGeom prst="rect">
            <a:avLst/>
          </a:prstGeom>
          <a:noFill/>
        </p:spPr>
        <p:txBody>
          <a:bodyPr wrap="square" rtlCol="0">
            <a:spAutoFit/>
          </a:bodyPr>
          <a:lstStyle/>
          <a:p>
            <a:r>
              <a:rPr lang="en-US" sz="1600" b="1" dirty="0">
                <a:solidFill>
                  <a:srgbClr val="456378"/>
                </a:solidFill>
                <a:latin typeface="Verdana" panose="020B0604030504040204" pitchFamily="34" charset="0"/>
                <a:ea typeface="Verdana" panose="020B0604030504040204" pitchFamily="34" charset="0"/>
                <a:cs typeface="Verdana" panose="020B0604030504040204" pitchFamily="34" charset="0"/>
              </a:rPr>
              <a:t>Unintentional Investors</a:t>
            </a:r>
          </a:p>
        </p:txBody>
      </p:sp>
      <p:sp>
        <p:nvSpPr>
          <p:cNvPr id="7" name="Rectangle 6">
            <a:extLst>
              <a:ext uri="{FF2B5EF4-FFF2-40B4-BE49-F238E27FC236}">
                <a16:creationId xmlns:a16="http://schemas.microsoft.com/office/drawing/2014/main" xmlns="" id="{987D8624-3DE5-0044-8177-B2E45C7F2F2C}"/>
              </a:ext>
            </a:extLst>
          </p:cNvPr>
          <p:cNvSpPr/>
          <p:nvPr/>
        </p:nvSpPr>
        <p:spPr>
          <a:xfrm>
            <a:off x="1566196" y="3628251"/>
            <a:ext cx="1428596" cy="646331"/>
          </a:xfrm>
          <a:prstGeom prst="rect">
            <a:avLst/>
          </a:prstGeom>
        </p:spPr>
        <p:txBody>
          <a:bodyPr wrap="none">
            <a:spAutoFit/>
          </a:bodyPr>
          <a:lstStyle/>
          <a:p>
            <a:r>
              <a:rPr lang="en-US" sz="3600" b="1" dirty="0">
                <a:solidFill>
                  <a:srgbClr val="456378"/>
                </a:solidFill>
                <a:latin typeface="Verdana" panose="020B0604030504040204" pitchFamily="34" charset="0"/>
                <a:ea typeface="Verdana" panose="020B0604030504040204" pitchFamily="34" charset="0"/>
                <a:cs typeface="Verdana" panose="020B0604030504040204" pitchFamily="34" charset="0"/>
              </a:rPr>
              <a:t>44%</a:t>
            </a:r>
            <a:endParaRPr lang="en-US" sz="3600" dirty="0"/>
          </a:p>
        </p:txBody>
      </p:sp>
      <p:sp>
        <p:nvSpPr>
          <p:cNvPr id="12" name="Rectangle 11">
            <a:extLst>
              <a:ext uri="{FF2B5EF4-FFF2-40B4-BE49-F238E27FC236}">
                <a16:creationId xmlns:a16="http://schemas.microsoft.com/office/drawing/2014/main" xmlns="" id="{B9603DBE-0852-6F4D-8D28-6EE2792B0384}"/>
              </a:ext>
            </a:extLst>
          </p:cNvPr>
          <p:cNvSpPr/>
          <p:nvPr/>
        </p:nvSpPr>
        <p:spPr>
          <a:xfrm>
            <a:off x="1566606" y="5246215"/>
            <a:ext cx="1585690" cy="646331"/>
          </a:xfrm>
          <a:prstGeom prst="rect">
            <a:avLst/>
          </a:prstGeom>
        </p:spPr>
        <p:txBody>
          <a:bodyPr wrap="none">
            <a:spAutoFit/>
          </a:bodyPr>
          <a:lstStyle/>
          <a:p>
            <a:r>
              <a:rPr lang="en-US" sz="3600" b="1" dirty="0">
                <a:solidFill>
                  <a:srgbClr val="456378"/>
                </a:solidFill>
                <a:latin typeface="Verdana" panose="020B0604030504040204" pitchFamily="34" charset="0"/>
                <a:ea typeface="Verdana" panose="020B0604030504040204" pitchFamily="34" charset="0"/>
                <a:cs typeface="Verdana" panose="020B0604030504040204" pitchFamily="34" charset="0"/>
              </a:rPr>
              <a:t>23% </a:t>
            </a:r>
            <a:endParaRPr lang="en-US" sz="3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400" b="0" dirty="0"/>
              <a:t>Empathy-Driven:</a:t>
            </a:r>
            <a:endParaRPr sz="2400" b="0" dirty="0"/>
          </a:p>
          <a:p>
            <a:pPr marL="0" lvl="0" indent="0" algn="l" rtl="0">
              <a:lnSpc>
                <a:spcPts val="3800"/>
              </a:lnSpc>
              <a:spcBef>
                <a:spcPts val="0"/>
              </a:spcBef>
              <a:spcAft>
                <a:spcPts val="0"/>
              </a:spcAft>
              <a:buNone/>
            </a:pPr>
            <a:r>
              <a:rPr lang="en-US" dirty="0">
                <a:solidFill>
                  <a:srgbClr val="FFAC40"/>
                </a:solidFill>
              </a:rPr>
              <a:t>Understanding the Renters</a:t>
            </a:r>
            <a:endParaRPr dirty="0">
              <a:solidFill>
                <a:srgbClr val="FFAC40"/>
              </a:solidFill>
            </a:endParaRPr>
          </a:p>
        </p:txBody>
      </p:sp>
      <p:sp>
        <p:nvSpPr>
          <p:cNvPr id="5" name="Rectangle 4">
            <a:extLst>
              <a:ext uri="{FF2B5EF4-FFF2-40B4-BE49-F238E27FC236}">
                <a16:creationId xmlns:a16="http://schemas.microsoft.com/office/drawing/2014/main" xmlns="" id="{42622437-B57A-6647-B2A9-04E7D5C12B1F}"/>
              </a:ext>
            </a:extLst>
          </p:cNvPr>
          <p:cNvSpPr/>
          <p:nvPr/>
        </p:nvSpPr>
        <p:spPr>
          <a:xfrm>
            <a:off x="0" y="1600200"/>
            <a:ext cx="9144000" cy="4370294"/>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77;p34">
            <a:extLst>
              <a:ext uri="{FF2B5EF4-FFF2-40B4-BE49-F238E27FC236}">
                <a16:creationId xmlns:a16="http://schemas.microsoft.com/office/drawing/2014/main" xmlns="" id="{68367BB9-673F-8643-A8A4-5BBAC32ED142}"/>
              </a:ext>
            </a:extLst>
          </p:cNvPr>
          <p:cNvSpPr txBox="1">
            <a:spLocks noGrp="1"/>
          </p:cNvSpPr>
          <p:nvPr>
            <p:ph type="body" idx="1"/>
          </p:nvPr>
        </p:nvSpPr>
        <p:spPr>
          <a:xfrm>
            <a:off x="457200" y="2796988"/>
            <a:ext cx="8229600" cy="1748118"/>
          </a:xfrm>
          <a:prstGeom prst="rect">
            <a:avLst/>
          </a:prstGeom>
        </p:spPr>
        <p:txBody>
          <a:bodyPr spcFirstLastPara="1" wrap="square" lIns="91425" tIns="45700" rIns="91425" bIns="45700" anchor="t" anchorCtr="0">
            <a:noAutofit/>
          </a:bodyPr>
          <a:lstStyle/>
          <a:p>
            <a:pPr marL="0" indent="0">
              <a:buNone/>
            </a:pPr>
            <a:r>
              <a:rPr lang="en-US" sz="3400" dirty="0">
                <a:solidFill>
                  <a:schemeClr val="bg1"/>
                </a:solidFill>
              </a:rPr>
              <a:t>Different generations of renters have </a:t>
            </a:r>
            <a:r>
              <a:rPr lang="en-US" sz="3400" b="1" dirty="0">
                <a:solidFill>
                  <a:schemeClr val="bg1"/>
                </a:solidFill>
              </a:rPr>
              <a:t>different priorities and needs</a:t>
            </a:r>
            <a:r>
              <a:rPr lang="en-US" sz="3400" dirty="0">
                <a:solidFill>
                  <a:schemeClr val="bg1"/>
                </a:solidFill>
              </a:rPr>
              <a:t>… most of the time.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Millennials</a:t>
            </a:r>
            <a:endParaRPr dirty="0"/>
          </a:p>
        </p:txBody>
      </p:sp>
      <p:pic>
        <p:nvPicPr>
          <p:cNvPr id="4" name="Picture 3">
            <a:extLst>
              <a:ext uri="{FF2B5EF4-FFF2-40B4-BE49-F238E27FC236}">
                <a16:creationId xmlns:a16="http://schemas.microsoft.com/office/drawing/2014/main" xmlns="" id="{2687AA07-194D-254D-82BC-29F0378427D1}"/>
              </a:ext>
            </a:extLst>
          </p:cNvPr>
          <p:cNvPicPr>
            <a:picLocks noChangeAspect="1"/>
          </p:cNvPicPr>
          <p:nvPr/>
        </p:nvPicPr>
        <p:blipFill>
          <a:blip r:embed="rId3"/>
          <a:stretch>
            <a:fillRect/>
          </a:stretch>
        </p:blipFill>
        <p:spPr>
          <a:xfrm>
            <a:off x="571500" y="3260944"/>
            <a:ext cx="8001000" cy="2743200"/>
          </a:xfrm>
          <a:prstGeom prst="rect">
            <a:avLst/>
          </a:prstGeom>
        </p:spPr>
      </p:pic>
      <p:cxnSp>
        <p:nvCxnSpPr>
          <p:cNvPr id="5" name="Straight Connector 4">
            <a:extLst>
              <a:ext uri="{FF2B5EF4-FFF2-40B4-BE49-F238E27FC236}">
                <a16:creationId xmlns:a16="http://schemas.microsoft.com/office/drawing/2014/main" xmlns="" id="{34F4DC8B-6883-4846-9A71-F5E0EC454D94}"/>
              </a:ext>
            </a:extLst>
          </p:cNvPr>
          <p:cNvCxnSpPr>
            <a:cxnSpLocks/>
          </p:cNvCxnSpPr>
          <p:nvPr/>
        </p:nvCxnSpPr>
        <p:spPr>
          <a:xfrm flipV="1">
            <a:off x="6164170" y="2286000"/>
            <a:ext cx="0" cy="1105719"/>
          </a:xfrm>
          <a:prstGeom prst="line">
            <a:avLst/>
          </a:prstGeom>
          <a:ln>
            <a:solidFill>
              <a:srgbClr val="79929E"/>
            </a:solidFill>
            <a:prstDash val="sysDash"/>
          </a:ln>
        </p:spPr>
        <p:style>
          <a:lnRef idx="1">
            <a:schemeClr val="accent1"/>
          </a:lnRef>
          <a:fillRef idx="0">
            <a:schemeClr val="accent1"/>
          </a:fillRef>
          <a:effectRef idx="0">
            <a:schemeClr val="accent1"/>
          </a:effectRef>
          <a:fontRef idx="minor">
            <a:schemeClr val="tx1"/>
          </a:fontRef>
        </p:style>
      </p:cxnSp>
      <p:sp>
        <p:nvSpPr>
          <p:cNvPr id="6" name="Text Placeholder 1">
            <a:extLst>
              <a:ext uri="{FF2B5EF4-FFF2-40B4-BE49-F238E27FC236}">
                <a16:creationId xmlns:a16="http://schemas.microsoft.com/office/drawing/2014/main" xmlns="" id="{3CB87EF9-2DE9-CE42-A57C-6881EC5EFB1F}"/>
              </a:ext>
            </a:extLst>
          </p:cNvPr>
          <p:cNvSpPr txBox="1">
            <a:spLocks/>
          </p:cNvSpPr>
          <p:nvPr/>
        </p:nvSpPr>
        <p:spPr>
          <a:xfrm>
            <a:off x="457200" y="1066957"/>
            <a:ext cx="7678272" cy="9372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06400" algn="l" rtl="0">
              <a:lnSpc>
                <a:spcPct val="100000"/>
              </a:lnSpc>
              <a:spcBef>
                <a:spcPts val="640"/>
              </a:spcBef>
              <a:spcAft>
                <a:spcPts val="0"/>
              </a:spcAft>
              <a:buClr>
                <a:schemeClr val="dk1"/>
              </a:buClr>
              <a:buSzPts val="2800"/>
              <a:buFont typeface="Verdana"/>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56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9pPr>
          </a:lstStyle>
          <a:p>
            <a:pPr marL="393700" lvl="0" indent="-342900">
              <a:spcBef>
                <a:spcPts val="1500"/>
              </a:spcBef>
              <a:buClr>
                <a:srgbClr val="FFAC40"/>
              </a:buClr>
              <a:buSzPct val="100000"/>
              <a:buFont typeface="+mj-lt"/>
              <a:buAutoNum type="arabicPeriod"/>
            </a:pPr>
            <a:r>
              <a:rPr lang="en-US" sz="1600" b="1" dirty="0">
                <a:solidFill>
                  <a:srgbClr val="FFAC40"/>
                </a:solidFill>
              </a:rPr>
              <a:t>Digitally fluent</a:t>
            </a:r>
            <a:r>
              <a:rPr lang="en-US" sz="1600" dirty="0">
                <a:solidFill>
                  <a:srgbClr val="456378"/>
                </a:solidFill>
              </a:rPr>
              <a:t>, 70% reporting that they prefer to conduct transactions and communications online or via mobile</a:t>
            </a:r>
          </a:p>
          <a:p>
            <a:pPr marL="393700" lvl="0" indent="-342900">
              <a:spcBef>
                <a:spcPts val="1500"/>
              </a:spcBef>
              <a:buClr>
                <a:srgbClr val="FFAC40"/>
              </a:buClr>
              <a:buSzPct val="100000"/>
              <a:buFont typeface="+mj-lt"/>
              <a:buAutoNum type="arabicPeriod"/>
            </a:pPr>
            <a:r>
              <a:rPr lang="en-US" sz="1600" b="1" dirty="0">
                <a:solidFill>
                  <a:srgbClr val="FFAC40"/>
                </a:solidFill>
              </a:rPr>
              <a:t>Academic debt delays homebuying </a:t>
            </a:r>
            <a:r>
              <a:rPr lang="en-US" sz="1600" dirty="0">
                <a:solidFill>
                  <a:srgbClr val="456378"/>
                </a:solidFill>
              </a:rPr>
              <a:t>- the average student loan debt is $37k</a:t>
            </a:r>
          </a:p>
          <a:p>
            <a:pPr marL="393700" lvl="0" indent="-342900">
              <a:spcBef>
                <a:spcPts val="1500"/>
              </a:spcBef>
              <a:buClr>
                <a:srgbClr val="FFAC40"/>
              </a:buClr>
              <a:buSzPct val="100000"/>
              <a:buFont typeface="+mj-lt"/>
              <a:buAutoNum type="arabicPeriod"/>
            </a:pPr>
            <a:r>
              <a:rPr lang="en-US" sz="1600" b="1" dirty="0">
                <a:solidFill>
                  <a:srgbClr val="FFAC40"/>
                </a:solidFill>
              </a:rPr>
              <a:t>Seller’s market </a:t>
            </a:r>
            <a:r>
              <a:rPr lang="en-US" sz="1600" dirty="0">
                <a:solidFill>
                  <a:srgbClr val="456378"/>
                </a:solidFill>
              </a:rPr>
              <a:t>means high home prices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4" name="Picture 3">
            <a:extLst>
              <a:ext uri="{FF2B5EF4-FFF2-40B4-BE49-F238E27FC236}">
                <a16:creationId xmlns:a16="http://schemas.microsoft.com/office/drawing/2014/main" xmlns="" id="{A6D974BF-BEB5-3340-AF8A-4F59DD4006A5}"/>
              </a:ext>
            </a:extLst>
          </p:cNvPr>
          <p:cNvPicPr>
            <a:picLocks noChangeAspect="1"/>
          </p:cNvPicPr>
          <p:nvPr/>
        </p:nvPicPr>
        <p:blipFill>
          <a:blip r:embed="rId3"/>
          <a:stretch>
            <a:fillRect/>
          </a:stretch>
        </p:blipFill>
        <p:spPr>
          <a:xfrm>
            <a:off x="571500" y="3260944"/>
            <a:ext cx="8001000" cy="2743200"/>
          </a:xfrm>
          <a:prstGeom prst="rect">
            <a:avLst/>
          </a:prstGeom>
        </p:spPr>
      </p:pic>
      <p:cxnSp>
        <p:nvCxnSpPr>
          <p:cNvPr id="5" name="Straight Connector 4">
            <a:extLst>
              <a:ext uri="{FF2B5EF4-FFF2-40B4-BE49-F238E27FC236}">
                <a16:creationId xmlns:a16="http://schemas.microsoft.com/office/drawing/2014/main" xmlns="" id="{E213E6A9-AB91-A547-BB77-89BA42C6F534}"/>
              </a:ext>
            </a:extLst>
          </p:cNvPr>
          <p:cNvCxnSpPr>
            <a:cxnSpLocks/>
          </p:cNvCxnSpPr>
          <p:nvPr/>
        </p:nvCxnSpPr>
        <p:spPr>
          <a:xfrm flipV="1">
            <a:off x="2802405" y="2770094"/>
            <a:ext cx="0" cy="621625"/>
          </a:xfrm>
          <a:prstGeom prst="line">
            <a:avLst/>
          </a:prstGeom>
          <a:ln>
            <a:solidFill>
              <a:srgbClr val="79929E"/>
            </a:solidFill>
            <a:prstDash val="sysDash"/>
          </a:ln>
        </p:spPr>
        <p:style>
          <a:lnRef idx="1">
            <a:schemeClr val="accent1"/>
          </a:lnRef>
          <a:fillRef idx="0">
            <a:schemeClr val="accent1"/>
          </a:fillRef>
          <a:effectRef idx="0">
            <a:schemeClr val="accent1"/>
          </a:effectRef>
          <a:fontRef idx="minor">
            <a:schemeClr val="tx1"/>
          </a:fontRef>
        </p:style>
      </p:cxnSp>
      <p:sp>
        <p:nvSpPr>
          <p:cNvPr id="6" name="Google Shape;324;p41">
            <a:extLst>
              <a:ext uri="{FF2B5EF4-FFF2-40B4-BE49-F238E27FC236}">
                <a16:creationId xmlns:a16="http://schemas.microsoft.com/office/drawing/2014/main" xmlns="" id="{46136FCF-C8C6-6F41-AB4D-7BB8EA47DC88}"/>
              </a:ext>
            </a:extLst>
          </p:cNvPr>
          <p:cNvSpPr txBox="1">
            <a:spLocks/>
          </p:cNvSpPr>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Verdana"/>
              <a:buNone/>
              <a:defRPr sz="36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Gen X</a:t>
            </a:r>
          </a:p>
        </p:txBody>
      </p:sp>
      <p:sp>
        <p:nvSpPr>
          <p:cNvPr id="7" name="Text Placeholder 1">
            <a:extLst>
              <a:ext uri="{FF2B5EF4-FFF2-40B4-BE49-F238E27FC236}">
                <a16:creationId xmlns:a16="http://schemas.microsoft.com/office/drawing/2014/main" xmlns="" id="{EB67682B-033A-0646-95AA-2CC94EAB01B4}"/>
              </a:ext>
            </a:extLst>
          </p:cNvPr>
          <p:cNvSpPr txBox="1">
            <a:spLocks/>
          </p:cNvSpPr>
          <p:nvPr/>
        </p:nvSpPr>
        <p:spPr>
          <a:xfrm>
            <a:off x="457200" y="1066957"/>
            <a:ext cx="7355542" cy="9372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06400" algn="l" rtl="0">
              <a:lnSpc>
                <a:spcPct val="100000"/>
              </a:lnSpc>
              <a:spcBef>
                <a:spcPts val="640"/>
              </a:spcBef>
              <a:spcAft>
                <a:spcPts val="0"/>
              </a:spcAft>
              <a:buClr>
                <a:schemeClr val="dk1"/>
              </a:buClr>
              <a:buSzPts val="2800"/>
              <a:buFont typeface="Verdana"/>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56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9pPr>
          </a:lstStyle>
          <a:p>
            <a:pPr marL="393700" lvl="0" indent="-342900">
              <a:spcBef>
                <a:spcPts val="1500"/>
              </a:spcBef>
              <a:buClr>
                <a:srgbClr val="FFAC40"/>
              </a:buClr>
              <a:buSzPct val="100000"/>
              <a:buFont typeface="+mj-lt"/>
              <a:buAutoNum type="arabicPeriod"/>
            </a:pPr>
            <a:r>
              <a:rPr lang="en-US" sz="1600" b="1" dirty="0">
                <a:solidFill>
                  <a:srgbClr val="FFAC40"/>
                </a:solidFill>
              </a:rPr>
              <a:t>Some are only just recovering </a:t>
            </a:r>
            <a:r>
              <a:rPr lang="en-US" sz="1600" dirty="0">
                <a:solidFill>
                  <a:srgbClr val="456378"/>
                </a:solidFill>
              </a:rPr>
              <a:t>from the credit hit from the Great Recession</a:t>
            </a:r>
          </a:p>
          <a:p>
            <a:pPr marL="393700" lvl="0" indent="-342900">
              <a:spcBef>
                <a:spcPts val="1500"/>
              </a:spcBef>
              <a:buClr>
                <a:srgbClr val="FFAC40"/>
              </a:buClr>
              <a:buSzPct val="100000"/>
              <a:buFont typeface="+mj-lt"/>
              <a:buAutoNum type="arabicPeriod"/>
            </a:pPr>
            <a:r>
              <a:rPr lang="en-US" sz="1600" b="1" dirty="0">
                <a:solidFill>
                  <a:srgbClr val="FFAC40"/>
                </a:solidFill>
              </a:rPr>
              <a:t>Digitally fluent </a:t>
            </a:r>
            <a:r>
              <a:rPr lang="en-US" sz="1600" dirty="0">
                <a:solidFill>
                  <a:srgbClr val="456378"/>
                </a:solidFill>
              </a:rPr>
              <a:t>but also look for rentals using offline methods</a:t>
            </a:r>
          </a:p>
          <a:p>
            <a:pPr marL="393700" lvl="0" indent="-342900">
              <a:spcBef>
                <a:spcPts val="1500"/>
              </a:spcBef>
              <a:buClr>
                <a:srgbClr val="FFAC40"/>
              </a:buClr>
              <a:buSzPct val="100000"/>
              <a:buFont typeface="+mj-lt"/>
              <a:buAutoNum type="arabicPeriod"/>
            </a:pPr>
            <a:r>
              <a:rPr lang="en-US" sz="1600" b="1" dirty="0">
                <a:solidFill>
                  <a:srgbClr val="FFAC40"/>
                </a:solidFill>
              </a:rPr>
              <a:t>1/3 of rental households </a:t>
            </a:r>
            <a:r>
              <a:rPr lang="en-US" sz="1600" dirty="0">
                <a:solidFill>
                  <a:srgbClr val="456378"/>
                </a:solidFill>
              </a:rPr>
              <a:t>are Gen X</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4" name="Picture 3">
            <a:extLst>
              <a:ext uri="{FF2B5EF4-FFF2-40B4-BE49-F238E27FC236}">
                <a16:creationId xmlns:a16="http://schemas.microsoft.com/office/drawing/2014/main" xmlns="" id="{D0B3BAA4-183F-B548-A8D0-74E670886637}"/>
              </a:ext>
            </a:extLst>
          </p:cNvPr>
          <p:cNvPicPr>
            <a:picLocks noChangeAspect="1"/>
          </p:cNvPicPr>
          <p:nvPr/>
        </p:nvPicPr>
        <p:blipFill>
          <a:blip r:embed="rId3"/>
          <a:stretch>
            <a:fillRect/>
          </a:stretch>
        </p:blipFill>
        <p:spPr>
          <a:xfrm>
            <a:off x="571500" y="3260944"/>
            <a:ext cx="8001000" cy="2743200"/>
          </a:xfrm>
          <a:prstGeom prst="rect">
            <a:avLst/>
          </a:prstGeom>
        </p:spPr>
      </p:pic>
      <p:cxnSp>
        <p:nvCxnSpPr>
          <p:cNvPr id="5" name="Straight Connector 4">
            <a:extLst>
              <a:ext uri="{FF2B5EF4-FFF2-40B4-BE49-F238E27FC236}">
                <a16:creationId xmlns:a16="http://schemas.microsoft.com/office/drawing/2014/main" xmlns="" id="{4DFDEB2A-0AAA-7346-87B8-5E2D4A68F97F}"/>
              </a:ext>
            </a:extLst>
          </p:cNvPr>
          <p:cNvCxnSpPr>
            <a:cxnSpLocks/>
          </p:cNvCxnSpPr>
          <p:nvPr/>
        </p:nvCxnSpPr>
        <p:spPr>
          <a:xfrm flipV="1">
            <a:off x="3703358" y="2743200"/>
            <a:ext cx="0" cy="648518"/>
          </a:xfrm>
          <a:prstGeom prst="line">
            <a:avLst/>
          </a:prstGeom>
          <a:ln>
            <a:solidFill>
              <a:srgbClr val="79929E"/>
            </a:solidFill>
            <a:prstDash val="sysDash"/>
          </a:ln>
        </p:spPr>
        <p:style>
          <a:lnRef idx="1">
            <a:schemeClr val="accent1"/>
          </a:lnRef>
          <a:fillRef idx="0">
            <a:schemeClr val="accent1"/>
          </a:fillRef>
          <a:effectRef idx="0">
            <a:schemeClr val="accent1"/>
          </a:effectRef>
          <a:fontRef idx="minor">
            <a:schemeClr val="tx1"/>
          </a:fontRef>
        </p:style>
      </p:cxnSp>
      <p:sp>
        <p:nvSpPr>
          <p:cNvPr id="6" name="Google Shape;324;p41">
            <a:extLst>
              <a:ext uri="{FF2B5EF4-FFF2-40B4-BE49-F238E27FC236}">
                <a16:creationId xmlns:a16="http://schemas.microsoft.com/office/drawing/2014/main" xmlns="" id="{C4B83FC0-1193-7F4D-A78C-E7974BDD2BF2}"/>
              </a:ext>
            </a:extLst>
          </p:cNvPr>
          <p:cNvSpPr txBox="1">
            <a:spLocks/>
          </p:cNvSpPr>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Verdana"/>
              <a:buNone/>
              <a:defRPr sz="36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Baby Boomers</a:t>
            </a:r>
          </a:p>
        </p:txBody>
      </p:sp>
      <p:sp>
        <p:nvSpPr>
          <p:cNvPr id="7" name="Text Placeholder 1">
            <a:extLst>
              <a:ext uri="{FF2B5EF4-FFF2-40B4-BE49-F238E27FC236}">
                <a16:creationId xmlns:a16="http://schemas.microsoft.com/office/drawing/2014/main" xmlns="" id="{B609686B-ACDE-7849-958C-6AE62C1D9DB3}"/>
              </a:ext>
            </a:extLst>
          </p:cNvPr>
          <p:cNvSpPr txBox="1">
            <a:spLocks/>
          </p:cNvSpPr>
          <p:nvPr/>
        </p:nvSpPr>
        <p:spPr>
          <a:xfrm>
            <a:off x="457199" y="1066957"/>
            <a:ext cx="8471647" cy="9372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06400" algn="l" rtl="0">
              <a:lnSpc>
                <a:spcPct val="100000"/>
              </a:lnSpc>
              <a:spcBef>
                <a:spcPts val="640"/>
              </a:spcBef>
              <a:spcAft>
                <a:spcPts val="0"/>
              </a:spcAft>
              <a:buClr>
                <a:schemeClr val="dk1"/>
              </a:buClr>
              <a:buSzPts val="2800"/>
              <a:buFont typeface="Verdana"/>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56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9pPr>
          </a:lstStyle>
          <a:p>
            <a:pPr marL="393700" lvl="0" indent="-342900">
              <a:spcBef>
                <a:spcPts val="1500"/>
              </a:spcBef>
              <a:buClr>
                <a:srgbClr val="FFAC40"/>
              </a:buClr>
              <a:buSzPct val="100000"/>
              <a:buFont typeface="+mj-lt"/>
              <a:buAutoNum type="arabicPeriod"/>
            </a:pPr>
            <a:r>
              <a:rPr lang="en-US" sz="1600" b="1" dirty="0">
                <a:solidFill>
                  <a:srgbClr val="FFAC40"/>
                </a:solidFill>
              </a:rPr>
              <a:t>Fastest-growing renter segment </a:t>
            </a:r>
            <a:r>
              <a:rPr lang="en-US" sz="1600" dirty="0">
                <a:solidFill>
                  <a:srgbClr val="456378"/>
                </a:solidFill>
              </a:rPr>
              <a:t>- currently ~21% of renter households</a:t>
            </a:r>
          </a:p>
          <a:p>
            <a:pPr marL="393700" lvl="0" indent="-342900">
              <a:spcBef>
                <a:spcPts val="1500"/>
              </a:spcBef>
              <a:buClr>
                <a:srgbClr val="FFAC40"/>
              </a:buClr>
              <a:buSzPct val="100000"/>
              <a:buFont typeface="+mj-lt"/>
              <a:buAutoNum type="arabicPeriod"/>
            </a:pPr>
            <a:r>
              <a:rPr lang="en-US" sz="1600" b="1" dirty="0">
                <a:solidFill>
                  <a:srgbClr val="FFAC40"/>
                </a:solidFill>
              </a:rPr>
              <a:t>Require a broader range of services </a:t>
            </a:r>
            <a:r>
              <a:rPr lang="en-US" sz="1600" dirty="0">
                <a:solidFill>
                  <a:srgbClr val="456378"/>
                </a:solidFill>
              </a:rPr>
              <a:t>as they age</a:t>
            </a:r>
          </a:p>
          <a:p>
            <a:pPr marL="393700" lvl="0" indent="-342900">
              <a:spcBef>
                <a:spcPts val="1500"/>
              </a:spcBef>
              <a:buClr>
                <a:srgbClr val="FFAC40"/>
              </a:buClr>
              <a:buSzPct val="100000"/>
              <a:buFont typeface="+mj-lt"/>
              <a:buAutoNum type="arabicPeriod"/>
            </a:pPr>
            <a:r>
              <a:rPr lang="en-US" sz="1600" b="1" dirty="0">
                <a:solidFill>
                  <a:srgbClr val="FFAC40"/>
                </a:solidFill>
              </a:rPr>
              <a:t>Digitally familiar</a:t>
            </a:r>
            <a:r>
              <a:rPr lang="en-US" sz="1600" dirty="0">
                <a:solidFill>
                  <a:srgbClr val="456378"/>
                </a:solidFill>
              </a:rPr>
              <a:t>; 2/3 want to handle rental processes online, more than half show preference for smart home tech.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4" name="Rectangle 3">
            <a:extLst>
              <a:ext uri="{FF2B5EF4-FFF2-40B4-BE49-F238E27FC236}">
                <a16:creationId xmlns:a16="http://schemas.microsoft.com/office/drawing/2014/main" xmlns="" id="{9FFBCB42-95B9-5344-AF5C-76B86B5CD00E}"/>
              </a:ext>
            </a:extLst>
          </p:cNvPr>
          <p:cNvSpPr/>
          <p:nvPr/>
        </p:nvSpPr>
        <p:spPr>
          <a:xfrm>
            <a:off x="0" y="1600200"/>
            <a:ext cx="9144000" cy="4370294"/>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Google Shape;345;p4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Not so different...</a:t>
            </a:r>
            <a:endParaRPr/>
          </a:p>
        </p:txBody>
      </p:sp>
      <p:sp>
        <p:nvSpPr>
          <p:cNvPr id="346" name="Google Shape;346;p44"/>
          <p:cNvSpPr txBox="1">
            <a:spLocks noGrp="1"/>
          </p:cNvSpPr>
          <p:nvPr>
            <p:ph type="body" idx="1"/>
          </p:nvPr>
        </p:nvSpPr>
        <p:spPr>
          <a:xfrm>
            <a:off x="430306" y="1963270"/>
            <a:ext cx="3711388" cy="3705829"/>
          </a:xfrm>
          <a:prstGeom prst="rect">
            <a:avLst/>
          </a:prstGeom>
        </p:spPr>
        <p:txBody>
          <a:bodyPr spcFirstLastPara="1" wrap="square" lIns="91425" tIns="45700" rIns="91425" bIns="45700" anchor="t" anchorCtr="0">
            <a:noAutofit/>
          </a:bodyPr>
          <a:lstStyle/>
          <a:p>
            <a:pPr marL="50800" indent="0">
              <a:buNone/>
            </a:pPr>
            <a:r>
              <a:rPr lang="en-US" sz="5400" b="1" dirty="0">
                <a:solidFill>
                  <a:srgbClr val="87D698"/>
                </a:solidFill>
              </a:rPr>
              <a:t>87% </a:t>
            </a:r>
            <a:r>
              <a:rPr lang="en-US" sz="2400" dirty="0">
                <a:solidFill>
                  <a:srgbClr val="9BBBCA"/>
                </a:solidFill>
              </a:rPr>
              <a:t/>
            </a:r>
            <a:br>
              <a:rPr lang="en-US" sz="2400" dirty="0">
                <a:solidFill>
                  <a:srgbClr val="9BBBCA"/>
                </a:solidFill>
              </a:rPr>
            </a:br>
            <a:r>
              <a:rPr lang="en-US" sz="2400" dirty="0">
                <a:solidFill>
                  <a:schemeClr val="bg1"/>
                </a:solidFill>
              </a:rPr>
              <a:t>of Millennials and…</a:t>
            </a:r>
            <a:br>
              <a:rPr lang="en-US" sz="2400" dirty="0">
                <a:solidFill>
                  <a:schemeClr val="bg1"/>
                </a:solidFill>
              </a:rPr>
            </a:br>
            <a:endParaRPr lang="en-US" sz="1200" dirty="0">
              <a:solidFill>
                <a:schemeClr val="bg1"/>
              </a:solidFill>
            </a:endParaRPr>
          </a:p>
          <a:p>
            <a:pPr marL="50800" indent="0">
              <a:buNone/>
            </a:pPr>
            <a:r>
              <a:rPr lang="en-US" sz="5400" b="1" dirty="0">
                <a:solidFill>
                  <a:srgbClr val="87D698"/>
                </a:solidFill>
              </a:rPr>
              <a:t>60% </a:t>
            </a:r>
            <a:r>
              <a:rPr lang="en-US" sz="2400" dirty="0">
                <a:solidFill>
                  <a:srgbClr val="9BBBCA"/>
                </a:solidFill>
              </a:rPr>
              <a:t/>
            </a:r>
            <a:br>
              <a:rPr lang="en-US" sz="2400" dirty="0">
                <a:solidFill>
                  <a:srgbClr val="9BBBCA"/>
                </a:solidFill>
              </a:rPr>
            </a:br>
            <a:r>
              <a:rPr lang="en-US" sz="2400" dirty="0">
                <a:solidFill>
                  <a:schemeClr val="bg1"/>
                </a:solidFill>
              </a:rPr>
              <a:t>of Baby Boomers </a:t>
            </a:r>
            <a:r>
              <a:rPr lang="en-US" sz="2400" b="1" dirty="0">
                <a:solidFill>
                  <a:srgbClr val="87D698"/>
                </a:solidFill>
              </a:rPr>
              <a:t>prefer online rental processes</a:t>
            </a:r>
            <a:endParaRPr sz="2400" b="1" dirty="0">
              <a:solidFill>
                <a:srgbClr val="87D698"/>
              </a:solidFill>
            </a:endParaRPr>
          </a:p>
        </p:txBody>
      </p:sp>
      <p:sp>
        <p:nvSpPr>
          <p:cNvPr id="5" name="Google Shape;346;p44">
            <a:extLst>
              <a:ext uri="{FF2B5EF4-FFF2-40B4-BE49-F238E27FC236}">
                <a16:creationId xmlns:a16="http://schemas.microsoft.com/office/drawing/2014/main" xmlns="" id="{E40BBE8C-AB66-4A4D-82B2-6455FA74CF68}"/>
              </a:ext>
            </a:extLst>
          </p:cNvPr>
          <p:cNvSpPr txBox="1">
            <a:spLocks/>
          </p:cNvSpPr>
          <p:nvPr/>
        </p:nvSpPr>
        <p:spPr>
          <a:xfrm>
            <a:off x="4935072" y="1963270"/>
            <a:ext cx="3711388" cy="37058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640"/>
              </a:spcBef>
              <a:spcAft>
                <a:spcPts val="0"/>
              </a:spcAft>
              <a:buClr>
                <a:schemeClr val="dk1"/>
              </a:buClr>
              <a:buSzPts val="2800"/>
              <a:buFont typeface="Verdana"/>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56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9pPr>
          </a:lstStyle>
          <a:p>
            <a:pPr marL="50800" indent="0">
              <a:buNone/>
            </a:pPr>
            <a:r>
              <a:rPr lang="en-US" sz="5400" b="1" dirty="0">
                <a:solidFill>
                  <a:srgbClr val="FFAC40"/>
                </a:solidFill>
              </a:rPr>
              <a:t>71%</a:t>
            </a:r>
            <a:r>
              <a:rPr lang="en-US" sz="2400" dirty="0">
                <a:solidFill>
                  <a:srgbClr val="9BBBCA"/>
                </a:solidFill>
              </a:rPr>
              <a:t/>
            </a:r>
            <a:br>
              <a:rPr lang="en-US" sz="2400" dirty="0">
                <a:solidFill>
                  <a:srgbClr val="9BBBCA"/>
                </a:solidFill>
              </a:rPr>
            </a:br>
            <a:r>
              <a:rPr lang="en-US" sz="2400" dirty="0">
                <a:solidFill>
                  <a:schemeClr val="bg1"/>
                </a:solidFill>
              </a:rPr>
              <a:t>of Millennials and…</a:t>
            </a:r>
            <a:br>
              <a:rPr lang="en-US" sz="2400" dirty="0">
                <a:solidFill>
                  <a:schemeClr val="bg1"/>
                </a:solidFill>
              </a:rPr>
            </a:br>
            <a:endParaRPr lang="en-US" sz="1200" dirty="0">
              <a:solidFill>
                <a:schemeClr val="bg1"/>
              </a:solidFill>
            </a:endParaRPr>
          </a:p>
          <a:p>
            <a:pPr marL="50800" indent="0">
              <a:buNone/>
            </a:pPr>
            <a:r>
              <a:rPr lang="en-US" sz="5400" b="1" dirty="0">
                <a:solidFill>
                  <a:srgbClr val="FFAC40"/>
                </a:solidFill>
              </a:rPr>
              <a:t>55% </a:t>
            </a:r>
            <a:r>
              <a:rPr lang="en-US" sz="2400" dirty="0">
                <a:solidFill>
                  <a:srgbClr val="9BBBCA"/>
                </a:solidFill>
              </a:rPr>
              <a:t/>
            </a:r>
            <a:br>
              <a:rPr lang="en-US" sz="2400" dirty="0">
                <a:solidFill>
                  <a:srgbClr val="9BBBCA"/>
                </a:solidFill>
              </a:rPr>
            </a:br>
            <a:r>
              <a:rPr lang="en-US" sz="2400" dirty="0">
                <a:solidFill>
                  <a:schemeClr val="bg1"/>
                </a:solidFill>
              </a:rPr>
              <a:t>of Baby Boomers are </a:t>
            </a:r>
            <a:r>
              <a:rPr lang="en-US" sz="2400" b="1" dirty="0">
                <a:solidFill>
                  <a:srgbClr val="FFAC40"/>
                </a:solidFill>
              </a:rPr>
              <a:t>interested in smart home tech </a:t>
            </a:r>
          </a:p>
        </p:txBody>
      </p:sp>
      <p:cxnSp>
        <p:nvCxnSpPr>
          <p:cNvPr id="3" name="Straight Connector 2">
            <a:extLst>
              <a:ext uri="{FF2B5EF4-FFF2-40B4-BE49-F238E27FC236}">
                <a16:creationId xmlns:a16="http://schemas.microsoft.com/office/drawing/2014/main" xmlns="" id="{21A026E0-446A-8B42-A8F3-534B88F405B4}"/>
              </a:ext>
            </a:extLst>
          </p:cNvPr>
          <p:cNvCxnSpPr/>
          <p:nvPr/>
        </p:nvCxnSpPr>
        <p:spPr>
          <a:xfrm>
            <a:off x="4572000" y="1842247"/>
            <a:ext cx="0" cy="3880640"/>
          </a:xfrm>
          <a:prstGeom prst="line">
            <a:avLst/>
          </a:prstGeom>
          <a:ln>
            <a:solidFill>
              <a:srgbClr val="9BBBC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10" name="Rectangle 9">
            <a:extLst>
              <a:ext uri="{FF2B5EF4-FFF2-40B4-BE49-F238E27FC236}">
                <a16:creationId xmlns:a16="http://schemas.microsoft.com/office/drawing/2014/main" xmlns="" id="{0D00A34F-1C35-AA40-8B69-9E6519EB17A1}"/>
              </a:ext>
            </a:extLst>
          </p:cNvPr>
          <p:cNvSpPr/>
          <p:nvPr/>
        </p:nvSpPr>
        <p:spPr>
          <a:xfrm>
            <a:off x="0" y="1600200"/>
            <a:ext cx="9144000" cy="4370294"/>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Google Shape;353;p45"/>
          <p:cNvSpPr txBox="1">
            <a:spLocks noGrp="1"/>
          </p:cNvSpPr>
          <p:nvPr>
            <p:ph type="body" idx="1"/>
          </p:nvPr>
        </p:nvSpPr>
        <p:spPr>
          <a:xfrm>
            <a:off x="1069041" y="2245659"/>
            <a:ext cx="7005918" cy="3356206"/>
          </a:xfrm>
          <a:prstGeom prst="rect">
            <a:avLst/>
          </a:prstGeom>
        </p:spPr>
        <p:txBody>
          <a:bodyPr spcFirstLastPara="1" wrap="square" lIns="91425" tIns="45700" rIns="91425" bIns="45700" anchor="t" anchorCtr="0">
            <a:noAutofit/>
          </a:bodyPr>
          <a:lstStyle/>
          <a:p>
            <a:pPr marL="50800" lvl="0" indent="0" algn="l" rtl="0">
              <a:spcBef>
                <a:spcPts val="640"/>
              </a:spcBef>
              <a:spcAft>
                <a:spcPts val="0"/>
              </a:spcAft>
              <a:buSzPts val="2800"/>
              <a:buNone/>
            </a:pPr>
            <a:r>
              <a:rPr lang="en-US" sz="3200" b="1" dirty="0">
                <a:solidFill>
                  <a:srgbClr val="9BBBCA"/>
                </a:solidFill>
              </a:rPr>
              <a:t>Owners</a:t>
            </a:r>
            <a:r>
              <a:rPr lang="en-US" sz="3200" dirty="0">
                <a:solidFill>
                  <a:srgbClr val="9BBBCA"/>
                </a:solidFill>
              </a:rPr>
              <a:t>: </a:t>
            </a:r>
            <a:r>
              <a:rPr lang="en-US" dirty="0">
                <a:solidFill>
                  <a:schemeClr val="bg1"/>
                </a:solidFill>
              </a:rPr>
              <a:t/>
            </a:r>
            <a:br>
              <a:rPr lang="en-US" dirty="0">
                <a:solidFill>
                  <a:schemeClr val="bg1"/>
                </a:solidFill>
              </a:rPr>
            </a:br>
            <a:r>
              <a:rPr lang="en-US" sz="2000" dirty="0">
                <a:solidFill>
                  <a:schemeClr val="bg1"/>
                </a:solidFill>
              </a:rPr>
              <a:t>understanding who your clients are and what they need helps inform the services you offer your clients</a:t>
            </a:r>
            <a:endParaRPr sz="2000" dirty="0">
              <a:solidFill>
                <a:schemeClr val="bg1"/>
              </a:solidFill>
            </a:endParaRPr>
          </a:p>
          <a:p>
            <a:pPr lvl="0" indent="0" algn="l" rtl="0">
              <a:spcBef>
                <a:spcPts val="640"/>
              </a:spcBef>
              <a:spcAft>
                <a:spcPts val="0"/>
              </a:spcAft>
              <a:buNone/>
            </a:pPr>
            <a:endParaRPr sz="700" dirty="0">
              <a:solidFill>
                <a:schemeClr val="bg1"/>
              </a:solidFill>
            </a:endParaRPr>
          </a:p>
          <a:p>
            <a:pPr marL="50800" lvl="0" indent="0" algn="l" rtl="0">
              <a:spcBef>
                <a:spcPts val="640"/>
              </a:spcBef>
              <a:spcAft>
                <a:spcPts val="0"/>
              </a:spcAft>
              <a:buSzPts val="2800"/>
              <a:buNone/>
            </a:pPr>
            <a:r>
              <a:rPr lang="en-US" sz="3200" b="1" dirty="0">
                <a:solidFill>
                  <a:srgbClr val="9BBBCA"/>
                </a:solidFill>
              </a:rPr>
              <a:t>Renters</a:t>
            </a:r>
            <a:r>
              <a:rPr lang="en-US" sz="3200" dirty="0">
                <a:solidFill>
                  <a:srgbClr val="9BBBCA"/>
                </a:solidFill>
              </a:rPr>
              <a:t>: </a:t>
            </a:r>
            <a:r>
              <a:rPr lang="en-US" sz="2000" dirty="0">
                <a:solidFill>
                  <a:schemeClr val="bg1"/>
                </a:solidFill>
              </a:rPr>
              <a:t/>
            </a:r>
            <a:br>
              <a:rPr lang="en-US" sz="2000" dirty="0">
                <a:solidFill>
                  <a:schemeClr val="bg1"/>
                </a:solidFill>
              </a:rPr>
            </a:br>
            <a:r>
              <a:rPr lang="en-US" sz="2000" dirty="0">
                <a:solidFill>
                  <a:schemeClr val="bg1"/>
                </a:solidFill>
              </a:rPr>
              <a:t>navigating the differences - and similarities - in your renters helps inform the services and amenities you offer your tenants</a:t>
            </a:r>
            <a:endParaRPr sz="2000" dirty="0">
              <a:solidFill>
                <a:schemeClr val="bg1"/>
              </a:solidFill>
            </a:endParaRPr>
          </a:p>
        </p:txBody>
      </p:sp>
      <p:sp>
        <p:nvSpPr>
          <p:cNvPr id="6" name="Oval 5">
            <a:extLst>
              <a:ext uri="{FF2B5EF4-FFF2-40B4-BE49-F238E27FC236}">
                <a16:creationId xmlns:a16="http://schemas.microsoft.com/office/drawing/2014/main" xmlns="" id="{D85ADC0F-CE01-6949-8C9A-E106F5FA1570}"/>
              </a:ext>
            </a:extLst>
          </p:cNvPr>
          <p:cNvSpPr/>
          <p:nvPr/>
        </p:nvSpPr>
        <p:spPr>
          <a:xfrm>
            <a:off x="484094" y="453480"/>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1</a:t>
            </a:r>
          </a:p>
        </p:txBody>
      </p:sp>
      <p:sp>
        <p:nvSpPr>
          <p:cNvPr id="7" name="Rectangle 6">
            <a:extLst>
              <a:ext uri="{FF2B5EF4-FFF2-40B4-BE49-F238E27FC236}">
                <a16:creationId xmlns:a16="http://schemas.microsoft.com/office/drawing/2014/main" xmlns="" id="{F7FD5603-F378-1340-AB5E-2A8D3160EA8F}"/>
              </a:ext>
            </a:extLst>
          </p:cNvPr>
          <p:cNvSpPr/>
          <p:nvPr/>
        </p:nvSpPr>
        <p:spPr>
          <a:xfrm>
            <a:off x="1215398" y="627927"/>
            <a:ext cx="4393633" cy="425758"/>
          </a:xfrm>
          <a:prstGeom prst="rect">
            <a:avLst/>
          </a:prstGeom>
        </p:spPr>
        <p:txBody>
          <a:bodyPr wrap="square" anchor="ctr">
            <a:spAutoFit/>
          </a:bodyPr>
          <a:lstStyle/>
          <a:p>
            <a:pPr marL="50800" lvl="0">
              <a:lnSpc>
                <a:spcPts val="2600"/>
              </a:lnSpc>
              <a:spcBef>
                <a:spcPts val="640"/>
              </a:spcBef>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Empathy-driven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 name="Rectangle 1">
            <a:extLst>
              <a:ext uri="{FF2B5EF4-FFF2-40B4-BE49-F238E27FC236}">
                <a16:creationId xmlns:a16="http://schemas.microsoft.com/office/drawing/2014/main" xmlns="" id="{40524196-375B-1E49-B4EA-E6D7961D0EB5}"/>
              </a:ext>
            </a:extLst>
          </p:cNvPr>
          <p:cNvSpPr/>
          <p:nvPr/>
        </p:nvSpPr>
        <p:spPr>
          <a:xfrm>
            <a:off x="0" y="0"/>
            <a:ext cx="9144000" cy="6858000"/>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15"/>
          <p:cNvSpPr txBox="1">
            <a:spLocks noGrp="1"/>
          </p:cNvSpPr>
          <p:nvPr>
            <p:ph type="title"/>
          </p:nvPr>
        </p:nvSpPr>
        <p:spPr>
          <a:xfrm>
            <a:off x="457200" y="600565"/>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spc="-150" dirty="0">
                <a:solidFill>
                  <a:schemeClr val="bg1"/>
                </a:solidFill>
              </a:rPr>
              <a:t>The State of the Industry</a:t>
            </a:r>
            <a:endParaRPr sz="4400" spc="-150" dirty="0">
              <a:solidFill>
                <a:schemeClr val="bg1"/>
              </a:solidFill>
            </a:endParaRPr>
          </a:p>
        </p:txBody>
      </p:sp>
      <p:pic>
        <p:nvPicPr>
          <p:cNvPr id="110" name="Google Shape;110;p15"/>
          <p:cNvPicPr preferRelativeResize="0"/>
          <p:nvPr/>
        </p:nvPicPr>
        <p:blipFill>
          <a:blip r:embed="rId3">
            <a:alphaModFix/>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1171860" y="1787084"/>
            <a:ext cx="6800280" cy="3283830"/>
          </a:xfrm>
          <a:prstGeom prst="rect">
            <a:avLst/>
          </a:prstGeom>
          <a:noFill/>
          <a:ln>
            <a:noFill/>
          </a:ln>
        </p:spPr>
      </p:pic>
      <p:sp>
        <p:nvSpPr>
          <p:cNvPr id="111" name="Google Shape;111;p15"/>
          <p:cNvSpPr txBox="1"/>
          <p:nvPr/>
        </p:nvSpPr>
        <p:spPr>
          <a:xfrm>
            <a:off x="1489877" y="4997113"/>
            <a:ext cx="6164247" cy="97593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rgbClr val="96C6E7"/>
                </a:solidFill>
                <a:latin typeface="Verdana"/>
                <a:ea typeface="Verdana"/>
                <a:cs typeface="Verdana"/>
                <a:sym typeface="Verdana"/>
              </a:rPr>
              <a:t>2018 NARPM/Buildium</a:t>
            </a:r>
            <a:r>
              <a:rPr lang="en-US" sz="2000" dirty="0">
                <a:solidFill>
                  <a:srgbClr val="96C6E7"/>
                </a:solidFill>
                <a:latin typeface="Verdana"/>
                <a:ea typeface="Verdana"/>
                <a:cs typeface="Verdana"/>
                <a:sym typeface="Verdana"/>
              </a:rPr>
              <a:t> </a:t>
            </a:r>
            <a:br>
              <a:rPr lang="en-US" sz="2000" dirty="0">
                <a:solidFill>
                  <a:srgbClr val="96C6E7"/>
                </a:solidFill>
                <a:latin typeface="Verdana"/>
                <a:ea typeface="Verdana"/>
                <a:cs typeface="Verdana"/>
                <a:sym typeface="Verdana"/>
              </a:rPr>
            </a:br>
            <a:r>
              <a:rPr lang="en-US" sz="2000" b="1" dirty="0">
                <a:solidFill>
                  <a:srgbClr val="96C6E7"/>
                </a:solidFill>
                <a:latin typeface="Verdana"/>
                <a:ea typeface="Verdana"/>
                <a:cs typeface="Verdana"/>
                <a:sym typeface="Verdana"/>
              </a:rPr>
              <a:t>STATE OF THE PROPERTY MANAGEMENT INDUSTRY REPORT</a:t>
            </a:r>
            <a:endParaRPr sz="1100" dirty="0">
              <a:solidFill>
                <a:srgbClr val="96C6E7"/>
              </a:solidFill>
              <a:latin typeface="Verdana"/>
              <a:ea typeface="Verdana"/>
              <a:cs typeface="Verdana"/>
              <a:sym typeface="Verdana"/>
            </a:endParaRPr>
          </a:p>
        </p:txBody>
      </p:sp>
      <p:pic>
        <p:nvPicPr>
          <p:cNvPr id="9" name="Google Shape;13;p1">
            <a:extLst>
              <a:ext uri="{FF2B5EF4-FFF2-40B4-BE49-F238E27FC236}">
                <a16:creationId xmlns:a16="http://schemas.microsoft.com/office/drawing/2014/main" xmlns="" id="{7E9340D9-9958-1D4C-A724-6FC0D8E5D9A2}"/>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pic>
        <p:nvPicPr>
          <p:cNvPr id="13" name="Picture 12">
            <a:extLst>
              <a:ext uri="{FF2B5EF4-FFF2-40B4-BE49-F238E27FC236}">
                <a16:creationId xmlns:a16="http://schemas.microsoft.com/office/drawing/2014/main" xmlns="" id="{E25E49B5-781A-E64F-8700-F68EA60D82B1}"/>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9" name="Google Shape;359;p46"/>
          <p:cNvPicPr preferRelativeResize="0"/>
          <p:nvPr/>
        </p:nvPicPr>
        <p:blipFill rotWithShape="1">
          <a:blip r:embed="rId3">
            <a:alphaModFix/>
          </a:blip>
          <a:srcRect l="11111"/>
          <a:stretch/>
        </p:blipFill>
        <p:spPr>
          <a:xfrm>
            <a:off x="0" y="0"/>
            <a:ext cx="9182550" cy="6858000"/>
          </a:xfrm>
          <a:prstGeom prst="rect">
            <a:avLst/>
          </a:prstGeom>
          <a:noFill/>
          <a:ln>
            <a:noFill/>
          </a:ln>
        </p:spPr>
      </p:pic>
      <p:sp>
        <p:nvSpPr>
          <p:cNvPr id="7" name="Shape 23">
            <a:extLst>
              <a:ext uri="{FF2B5EF4-FFF2-40B4-BE49-F238E27FC236}">
                <a16:creationId xmlns:a16="http://schemas.microsoft.com/office/drawing/2014/main" xmlns="" id="{72848984-625B-E14D-B3FC-7FF8805E24FA}"/>
              </a:ext>
            </a:extLst>
          </p:cNvPr>
          <p:cNvSpPr/>
          <p:nvPr/>
        </p:nvSpPr>
        <p:spPr>
          <a:xfrm>
            <a:off x="0" y="0"/>
            <a:ext cx="9186400" cy="6858000"/>
          </a:xfrm>
          <a:prstGeom prst="rect">
            <a:avLst/>
          </a:prstGeom>
          <a:solidFill>
            <a:srgbClr val="39404F">
              <a:alpha val="80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8" name="Google Shape;13;p1">
            <a:extLst>
              <a:ext uri="{FF2B5EF4-FFF2-40B4-BE49-F238E27FC236}">
                <a16:creationId xmlns:a16="http://schemas.microsoft.com/office/drawing/2014/main" xmlns="" id="{4D44BCE6-A756-F54C-9AB3-BFDB8C64E88A}"/>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5" name="Oval 4">
            <a:extLst>
              <a:ext uri="{FF2B5EF4-FFF2-40B4-BE49-F238E27FC236}">
                <a16:creationId xmlns:a16="http://schemas.microsoft.com/office/drawing/2014/main" xmlns="" id="{2BC709CE-CF26-9A49-ABE1-F0B29F14E1B3}"/>
              </a:ext>
            </a:extLst>
          </p:cNvPr>
          <p:cNvSpPr/>
          <p:nvPr/>
        </p:nvSpPr>
        <p:spPr>
          <a:xfrm>
            <a:off x="484094" y="1882947"/>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2</a:t>
            </a:r>
          </a:p>
        </p:txBody>
      </p:sp>
      <p:sp>
        <p:nvSpPr>
          <p:cNvPr id="6" name="Rectangle 5">
            <a:extLst>
              <a:ext uri="{FF2B5EF4-FFF2-40B4-BE49-F238E27FC236}">
                <a16:creationId xmlns:a16="http://schemas.microsoft.com/office/drawing/2014/main" xmlns="" id="{FAABBC51-1A94-EC4C-9D33-4B9B3B95C663}"/>
              </a:ext>
            </a:extLst>
          </p:cNvPr>
          <p:cNvSpPr/>
          <p:nvPr/>
        </p:nvSpPr>
        <p:spPr>
          <a:xfrm>
            <a:off x="1231021" y="2057394"/>
            <a:ext cx="3947704" cy="425758"/>
          </a:xfrm>
          <a:prstGeom prst="rect">
            <a:avLst/>
          </a:prstGeom>
        </p:spPr>
        <p:txBody>
          <a:bodyPr wrap="square" anchor="ctr">
            <a:spAutoFit/>
          </a:bodyPr>
          <a:lstStyle/>
          <a:p>
            <a:pPr marL="50800" lvl="0">
              <a:lnSpc>
                <a:spcPts val="2600"/>
              </a:lnSpc>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Service-oriented</a:t>
            </a:r>
          </a:p>
        </p:txBody>
      </p:sp>
      <p:sp>
        <p:nvSpPr>
          <p:cNvPr id="12" name="Rectangular Callout 11">
            <a:extLst>
              <a:ext uri="{FF2B5EF4-FFF2-40B4-BE49-F238E27FC236}">
                <a16:creationId xmlns:a16="http://schemas.microsoft.com/office/drawing/2014/main" xmlns="" id="{A56F08B2-6855-AD49-B838-0BD221E80CAA}"/>
              </a:ext>
            </a:extLst>
          </p:cNvPr>
          <p:cNvSpPr/>
          <p:nvPr/>
        </p:nvSpPr>
        <p:spPr>
          <a:xfrm>
            <a:off x="1372324" y="2612047"/>
            <a:ext cx="6399353" cy="2161659"/>
          </a:xfrm>
          <a:prstGeom prst="wedgeRectCallout">
            <a:avLst>
              <a:gd name="adj1" fmla="val 33715"/>
              <a:gd name="adj2" fmla="val 748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62;p32">
            <a:extLst>
              <a:ext uri="{FF2B5EF4-FFF2-40B4-BE49-F238E27FC236}">
                <a16:creationId xmlns:a16="http://schemas.microsoft.com/office/drawing/2014/main" xmlns="" id="{4E68600C-55E5-1B45-B9C0-8BB76F999CBB}"/>
              </a:ext>
            </a:extLst>
          </p:cNvPr>
          <p:cNvSpPr txBox="1"/>
          <p:nvPr/>
        </p:nvSpPr>
        <p:spPr>
          <a:xfrm>
            <a:off x="1532965" y="2863446"/>
            <a:ext cx="6010835" cy="1493401"/>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2000" i="1" dirty="0">
                <a:solidFill>
                  <a:srgbClr val="FFFFFF"/>
                </a:solidFill>
                <a:latin typeface="Verdana" panose="020B0604030504040204" pitchFamily="34" charset="0"/>
              </a:rPr>
              <a:t>"Never make your business a 'business'—it's a home for the resident and a retirement account for the owner. </a:t>
            </a:r>
            <a:r>
              <a:rPr lang="en-US" sz="2000" b="1" i="1" dirty="0">
                <a:solidFill>
                  <a:srgbClr val="FFFFFF"/>
                </a:solidFill>
                <a:latin typeface="Verdana" panose="020B0604030504040204" pitchFamily="34" charset="0"/>
              </a:rPr>
              <a:t>Keeping it personal</a:t>
            </a:r>
            <a:r>
              <a:rPr lang="en-US" sz="2000" i="1" dirty="0">
                <a:solidFill>
                  <a:srgbClr val="FFFFFF"/>
                </a:solidFill>
                <a:latin typeface="Verdana" panose="020B0604030504040204" pitchFamily="34" charset="0"/>
              </a:rPr>
              <a:t> </a:t>
            </a:r>
            <a:r>
              <a:rPr lang="en-US" sz="2000" b="1" i="1" dirty="0">
                <a:solidFill>
                  <a:srgbClr val="FFFFFF"/>
                </a:solidFill>
                <a:latin typeface="Verdana" panose="020B0604030504040204" pitchFamily="34" charset="0"/>
              </a:rPr>
              <a:t>makes all the difference."</a:t>
            </a:r>
            <a:endParaRPr lang="en-US" sz="2000" i="1" dirty="0">
              <a:latin typeface="Verdana" panose="020B0604030504040204" pitchFamily="34" charset="0"/>
            </a:endParaRPr>
          </a:p>
        </p:txBody>
      </p:sp>
      <p:pic>
        <p:nvPicPr>
          <p:cNvPr id="14" name="Picture 13">
            <a:extLst>
              <a:ext uri="{FF2B5EF4-FFF2-40B4-BE49-F238E27FC236}">
                <a16:creationId xmlns:a16="http://schemas.microsoft.com/office/drawing/2014/main" xmlns="" id="{CD3F001F-44C2-3D4B-888C-B6EA06D79300}"/>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7"/>
          <p:cNvPicPr preferRelativeResize="0"/>
          <p:nvPr/>
        </p:nvPicPr>
        <p:blipFill>
          <a:blip r:embed="rId3">
            <a:alphaModFix/>
          </a:blip>
          <a:stretch>
            <a:fillRect/>
          </a:stretch>
        </p:blipFill>
        <p:spPr>
          <a:xfrm>
            <a:off x="0" y="2072409"/>
            <a:ext cx="9144000" cy="3475182"/>
          </a:xfrm>
          <a:prstGeom prst="rect">
            <a:avLst/>
          </a:prstGeom>
          <a:noFill/>
          <a:ln>
            <a:noFill/>
          </a:ln>
        </p:spPr>
      </p:pic>
      <p:sp>
        <p:nvSpPr>
          <p:cNvPr id="366" name="Google Shape;366;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2400" b="0" dirty="0"/>
              <a:t>Service-Oriented</a:t>
            </a:r>
            <a:endParaRPr sz="2400" b="0" u="none" strike="noStrike" cap="none" dirty="0">
              <a:solidFill>
                <a:schemeClr val="dk1"/>
              </a:solidFill>
            </a:endParaRPr>
          </a:p>
          <a:p>
            <a:pPr marL="0" marR="0" lvl="0" indent="0" algn="l" rtl="0">
              <a:lnSpc>
                <a:spcPts val="3800"/>
              </a:lnSpc>
              <a:spcBef>
                <a:spcPts val="0"/>
              </a:spcBef>
              <a:spcAft>
                <a:spcPts val="0"/>
              </a:spcAft>
              <a:buClr>
                <a:schemeClr val="dk1"/>
              </a:buClr>
              <a:buSzPts val="3600"/>
              <a:buFont typeface="Federo"/>
              <a:buNone/>
            </a:pPr>
            <a:r>
              <a:rPr lang="en-US" dirty="0">
                <a:solidFill>
                  <a:srgbClr val="71B57F"/>
                </a:solidFill>
              </a:rPr>
              <a:t>Shifting strategies</a:t>
            </a:r>
            <a:endParaRPr dirty="0">
              <a:solidFill>
                <a:srgbClr val="71B57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2400" b="0" dirty="0"/>
              <a:t>Service-Oriented</a:t>
            </a:r>
            <a:endParaRPr sz="2400" b="0" u="none" strike="noStrike" cap="none" dirty="0">
              <a:solidFill>
                <a:schemeClr val="dk1"/>
              </a:solidFill>
            </a:endParaRPr>
          </a:p>
          <a:p>
            <a:pPr marL="0" marR="0" lvl="0" indent="0" algn="l" rtl="0">
              <a:lnSpc>
                <a:spcPts val="3800"/>
              </a:lnSpc>
              <a:spcBef>
                <a:spcPts val="0"/>
              </a:spcBef>
              <a:spcAft>
                <a:spcPts val="0"/>
              </a:spcAft>
              <a:buClr>
                <a:schemeClr val="dk1"/>
              </a:buClr>
              <a:buSzPts val="3600"/>
              <a:buFont typeface="Federo"/>
              <a:buNone/>
            </a:pPr>
            <a:r>
              <a:rPr lang="en-US" sz="3600" i="0" u="none" strike="noStrike" cap="none" dirty="0">
                <a:solidFill>
                  <a:srgbClr val="71B57F"/>
                </a:solidFill>
              </a:rPr>
              <a:t>Primary </a:t>
            </a:r>
            <a:r>
              <a:rPr lang="en-US" dirty="0">
                <a:solidFill>
                  <a:srgbClr val="71B57F"/>
                </a:solidFill>
              </a:rPr>
              <a:t>s</a:t>
            </a:r>
            <a:r>
              <a:rPr lang="en-US" sz="3600" i="0" u="none" strike="noStrike" cap="none" dirty="0">
                <a:solidFill>
                  <a:srgbClr val="71B57F"/>
                </a:solidFill>
              </a:rPr>
              <a:t>ervices for owners</a:t>
            </a:r>
            <a:endParaRPr dirty="0">
              <a:solidFill>
                <a:srgbClr val="71B57F"/>
              </a:solidFill>
            </a:endParaRPr>
          </a:p>
        </p:txBody>
      </p:sp>
      <p:pic>
        <p:nvPicPr>
          <p:cNvPr id="373" name="Google Shape;373;p48"/>
          <p:cNvPicPr preferRelativeResize="0">
            <a:picLocks noGrp="1"/>
          </p:cNvPicPr>
          <p:nvPr>
            <p:ph type="body" idx="1"/>
          </p:nvPr>
        </p:nvPicPr>
        <p:blipFill rotWithShape="1">
          <a:blip r:embed="rId3">
            <a:alphaModFix/>
          </a:blip>
          <a:srcRect/>
          <a:stretch/>
        </p:blipFill>
        <p:spPr>
          <a:xfrm>
            <a:off x="457200" y="1600200"/>
            <a:ext cx="8229600" cy="4526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4" name="Rectangle 3">
            <a:extLst>
              <a:ext uri="{FF2B5EF4-FFF2-40B4-BE49-F238E27FC236}">
                <a16:creationId xmlns:a16="http://schemas.microsoft.com/office/drawing/2014/main" xmlns="" id="{31E8EC75-456E-C647-A51A-482769F910D4}"/>
              </a:ext>
            </a:extLst>
          </p:cNvPr>
          <p:cNvSpPr/>
          <p:nvPr/>
        </p:nvSpPr>
        <p:spPr>
          <a:xfrm>
            <a:off x="0" y="1600200"/>
            <a:ext cx="9144000" cy="4370294"/>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Google Shape;386;p50"/>
          <p:cNvSpPr txBox="1">
            <a:spLocks noGrp="1"/>
          </p:cNvSpPr>
          <p:nvPr>
            <p:ph type="body" idx="1"/>
          </p:nvPr>
        </p:nvSpPr>
        <p:spPr>
          <a:xfrm>
            <a:off x="457200" y="1855693"/>
            <a:ext cx="8229600" cy="4230265"/>
          </a:xfrm>
          <a:prstGeom prst="rect">
            <a:avLst/>
          </a:prstGeom>
        </p:spPr>
        <p:txBody>
          <a:bodyPr spcFirstLastPara="1" wrap="square" lIns="91425" tIns="45700" rIns="91425" bIns="45700" anchor="t" anchorCtr="0">
            <a:noAutofit/>
          </a:bodyPr>
          <a:lstStyle/>
          <a:p>
            <a:pPr marL="457200" lvl="0" indent="-381000" algn="l" rtl="0">
              <a:spcBef>
                <a:spcPts val="1500"/>
              </a:spcBef>
              <a:spcAft>
                <a:spcPts val="0"/>
              </a:spcAft>
              <a:buClr>
                <a:srgbClr val="87D698"/>
              </a:buClr>
              <a:buSzPct val="100000"/>
              <a:buAutoNum type="arabicPeriod"/>
            </a:pPr>
            <a:r>
              <a:rPr lang="en-US" sz="1800" dirty="0">
                <a:solidFill>
                  <a:schemeClr val="bg1"/>
                </a:solidFill>
              </a:rPr>
              <a:t>Adding </a:t>
            </a:r>
            <a:r>
              <a:rPr lang="en-US" sz="1800" b="1" dirty="0">
                <a:solidFill>
                  <a:schemeClr val="bg1"/>
                </a:solidFill>
              </a:rPr>
              <a:t>revenue-generating amenities</a:t>
            </a:r>
            <a:endParaRPr sz="1800" b="1" dirty="0">
              <a:solidFill>
                <a:schemeClr val="bg1"/>
              </a:solidFill>
            </a:endParaRPr>
          </a:p>
          <a:p>
            <a:pPr marL="457200" lvl="0" indent="-381000" algn="l" rtl="0">
              <a:spcBef>
                <a:spcPts val="1500"/>
              </a:spcBef>
              <a:spcAft>
                <a:spcPts val="0"/>
              </a:spcAft>
              <a:buClr>
                <a:srgbClr val="87D698"/>
              </a:buClr>
              <a:buSzPct val="100000"/>
              <a:buAutoNum type="arabicPeriod"/>
            </a:pPr>
            <a:r>
              <a:rPr lang="en-US" sz="1800" dirty="0">
                <a:solidFill>
                  <a:schemeClr val="bg1"/>
                </a:solidFill>
              </a:rPr>
              <a:t>Bringing </a:t>
            </a:r>
            <a:r>
              <a:rPr lang="en-US" sz="1800" b="1" dirty="0">
                <a:solidFill>
                  <a:schemeClr val="bg1"/>
                </a:solidFill>
              </a:rPr>
              <a:t>maintenance and other services in-house </a:t>
            </a:r>
            <a:r>
              <a:rPr lang="en-US" sz="1800" dirty="0">
                <a:solidFill>
                  <a:schemeClr val="bg1"/>
                </a:solidFill>
              </a:rPr>
              <a:t>to lower costs</a:t>
            </a:r>
            <a:endParaRPr sz="1800" dirty="0">
              <a:solidFill>
                <a:schemeClr val="bg1"/>
              </a:solidFill>
            </a:endParaRPr>
          </a:p>
          <a:p>
            <a:pPr marL="457200" lvl="0" indent="-381000" algn="l" rtl="0">
              <a:spcBef>
                <a:spcPts val="1500"/>
              </a:spcBef>
              <a:spcAft>
                <a:spcPts val="0"/>
              </a:spcAft>
              <a:buClr>
                <a:srgbClr val="87D698"/>
              </a:buClr>
              <a:buSzPct val="100000"/>
              <a:buAutoNum type="arabicPeriod"/>
            </a:pPr>
            <a:r>
              <a:rPr lang="en-US" sz="1800" dirty="0">
                <a:solidFill>
                  <a:schemeClr val="bg1"/>
                </a:solidFill>
              </a:rPr>
              <a:t>Freeing up time to </a:t>
            </a:r>
            <a:r>
              <a:rPr lang="en-US" sz="1800" b="1" dirty="0">
                <a:solidFill>
                  <a:schemeClr val="bg1"/>
                </a:solidFill>
              </a:rPr>
              <a:t>focus on revenue-generating activities </a:t>
            </a:r>
            <a:r>
              <a:rPr lang="en-US" sz="1800" dirty="0">
                <a:solidFill>
                  <a:schemeClr val="bg1"/>
                </a:solidFill>
              </a:rPr>
              <a:t>by leveraging technology</a:t>
            </a:r>
            <a:endParaRPr sz="1800" dirty="0">
              <a:solidFill>
                <a:schemeClr val="bg1"/>
              </a:solidFill>
            </a:endParaRPr>
          </a:p>
          <a:p>
            <a:pPr marL="457200" lvl="0" indent="-381000" algn="l" rtl="0">
              <a:spcBef>
                <a:spcPts val="1500"/>
              </a:spcBef>
              <a:spcAft>
                <a:spcPts val="0"/>
              </a:spcAft>
              <a:buClr>
                <a:srgbClr val="87D698"/>
              </a:buClr>
              <a:buSzPct val="100000"/>
              <a:buAutoNum type="arabicPeriod"/>
            </a:pPr>
            <a:r>
              <a:rPr lang="en-US" sz="1800" dirty="0">
                <a:solidFill>
                  <a:schemeClr val="bg1"/>
                </a:solidFill>
              </a:rPr>
              <a:t>Improving</a:t>
            </a:r>
            <a:r>
              <a:rPr lang="en-US" sz="1800" b="1" dirty="0">
                <a:solidFill>
                  <a:schemeClr val="bg1"/>
                </a:solidFill>
              </a:rPr>
              <a:t> customer service</a:t>
            </a:r>
            <a:r>
              <a:rPr lang="en-US" sz="1800" dirty="0">
                <a:solidFill>
                  <a:schemeClr val="bg1"/>
                </a:solidFill>
              </a:rPr>
              <a:t> to retain residents and save turnover costs</a:t>
            </a:r>
            <a:endParaRPr sz="1800" dirty="0">
              <a:solidFill>
                <a:schemeClr val="bg1"/>
              </a:solidFill>
            </a:endParaRPr>
          </a:p>
          <a:p>
            <a:pPr marL="457200" lvl="0" indent="-381000" algn="l" rtl="0">
              <a:spcBef>
                <a:spcPts val="1500"/>
              </a:spcBef>
              <a:spcAft>
                <a:spcPts val="0"/>
              </a:spcAft>
              <a:buClr>
                <a:srgbClr val="87D698"/>
              </a:buClr>
              <a:buSzPct val="100000"/>
              <a:buAutoNum type="arabicPeriod"/>
            </a:pPr>
            <a:r>
              <a:rPr lang="en-US" sz="1800" dirty="0">
                <a:solidFill>
                  <a:schemeClr val="bg1"/>
                </a:solidFill>
              </a:rPr>
              <a:t>Negotiating </a:t>
            </a:r>
            <a:r>
              <a:rPr lang="en-US" sz="1800" b="1" dirty="0">
                <a:solidFill>
                  <a:schemeClr val="bg1"/>
                </a:solidFill>
              </a:rPr>
              <a:t>better contracts with vendors </a:t>
            </a:r>
            <a:r>
              <a:rPr lang="en-US" sz="1800" dirty="0">
                <a:solidFill>
                  <a:schemeClr val="bg1"/>
                </a:solidFill>
              </a:rPr>
              <a:t>to lower expenses</a:t>
            </a:r>
            <a:endParaRPr sz="1800" dirty="0">
              <a:solidFill>
                <a:schemeClr val="bg1"/>
              </a:solidFill>
            </a:endParaRPr>
          </a:p>
          <a:p>
            <a:pPr marL="457200" lvl="0" indent="-381000" algn="l" rtl="0">
              <a:spcBef>
                <a:spcPts val="1500"/>
              </a:spcBef>
              <a:spcAft>
                <a:spcPts val="0"/>
              </a:spcAft>
              <a:buClr>
                <a:srgbClr val="87D698"/>
              </a:buClr>
              <a:buSzPct val="100000"/>
              <a:buAutoNum type="arabicPeriod"/>
            </a:pPr>
            <a:r>
              <a:rPr lang="en-US" sz="1800" dirty="0">
                <a:solidFill>
                  <a:schemeClr val="bg1"/>
                </a:solidFill>
              </a:rPr>
              <a:t>Raising under-market-value rents</a:t>
            </a:r>
            <a:endParaRPr sz="1800" dirty="0">
              <a:solidFill>
                <a:schemeClr val="bg1"/>
              </a:solidFill>
            </a:endParaRPr>
          </a:p>
        </p:txBody>
      </p:sp>
      <p:sp>
        <p:nvSpPr>
          <p:cNvPr id="387" name="Google Shape;387;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2400" b="0" dirty="0"/>
              <a:t>Service-Oriented</a:t>
            </a:r>
            <a:endParaRPr sz="2400" b="0" u="none" strike="noStrike" cap="none" dirty="0">
              <a:solidFill>
                <a:schemeClr val="dk1"/>
              </a:solidFill>
            </a:endParaRPr>
          </a:p>
          <a:p>
            <a:pPr marL="0" marR="0" lvl="0" indent="0" algn="l" rtl="0">
              <a:lnSpc>
                <a:spcPts val="3800"/>
              </a:lnSpc>
              <a:spcBef>
                <a:spcPts val="0"/>
              </a:spcBef>
              <a:spcAft>
                <a:spcPts val="0"/>
              </a:spcAft>
              <a:buClr>
                <a:schemeClr val="dk1"/>
              </a:buClr>
              <a:buSzPts val="3600"/>
              <a:buFont typeface="Federo"/>
              <a:buNone/>
            </a:pPr>
            <a:r>
              <a:rPr lang="en-US" dirty="0">
                <a:solidFill>
                  <a:srgbClr val="71B57F"/>
                </a:solidFill>
              </a:rPr>
              <a:t>Focus areas for growth</a:t>
            </a:r>
            <a:endParaRPr dirty="0">
              <a:solidFill>
                <a:srgbClr val="71B57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4" name="Google Shape;268;p33">
            <a:extLst>
              <a:ext uri="{FF2B5EF4-FFF2-40B4-BE49-F238E27FC236}">
                <a16:creationId xmlns:a16="http://schemas.microsoft.com/office/drawing/2014/main" xmlns="" id="{65AEEDDA-DA7F-A147-8DF9-33A315C9446B}"/>
              </a:ext>
            </a:extLst>
          </p:cNvPr>
          <p:cNvPicPr preferRelativeResize="0"/>
          <p:nvPr/>
        </p:nvPicPr>
        <p:blipFill rotWithShape="1">
          <a:blip r:embed="rId3">
            <a:alphaModFix/>
          </a:blip>
          <a:srcRect r="11166"/>
          <a:stretch/>
        </p:blipFill>
        <p:spPr>
          <a:xfrm>
            <a:off x="0" y="25"/>
            <a:ext cx="9144000" cy="6857975"/>
          </a:xfrm>
          <a:prstGeom prst="rect">
            <a:avLst/>
          </a:prstGeom>
          <a:noFill/>
          <a:ln>
            <a:noFill/>
          </a:ln>
        </p:spPr>
      </p:pic>
      <p:sp>
        <p:nvSpPr>
          <p:cNvPr id="5" name="Shape 23">
            <a:extLst>
              <a:ext uri="{FF2B5EF4-FFF2-40B4-BE49-F238E27FC236}">
                <a16:creationId xmlns:a16="http://schemas.microsoft.com/office/drawing/2014/main" xmlns="" id="{5B78BD0F-77E6-FE42-972E-D8993896749A}"/>
              </a:ext>
            </a:extLst>
          </p:cNvPr>
          <p:cNvSpPr/>
          <p:nvPr/>
        </p:nvSpPr>
        <p:spPr>
          <a:xfrm>
            <a:off x="0" y="0"/>
            <a:ext cx="9186400" cy="6858000"/>
          </a:xfrm>
          <a:prstGeom prst="rect">
            <a:avLst/>
          </a:prstGeom>
          <a:solidFill>
            <a:srgbClr val="39404F">
              <a:alpha val="70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Google Shape;270;p33">
            <a:extLst>
              <a:ext uri="{FF2B5EF4-FFF2-40B4-BE49-F238E27FC236}">
                <a16:creationId xmlns:a16="http://schemas.microsoft.com/office/drawing/2014/main" xmlns="" id="{3EB063D0-FB16-E345-9E85-7308D40CB8C3}"/>
              </a:ext>
            </a:extLst>
          </p:cNvPr>
          <p:cNvSpPr txBox="1">
            <a:spLocks/>
          </p:cNvSpPr>
          <p:nvPr/>
        </p:nvSpPr>
        <p:spPr>
          <a:xfrm>
            <a:off x="1258747" y="2507519"/>
            <a:ext cx="7301753" cy="361878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640"/>
              </a:spcBef>
              <a:spcAft>
                <a:spcPts val="0"/>
              </a:spcAft>
              <a:buClr>
                <a:schemeClr val="dk1"/>
              </a:buClr>
              <a:buSzPts val="2800"/>
              <a:buFont typeface="Verdana"/>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56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9pPr>
          </a:lstStyle>
          <a:p>
            <a:pPr>
              <a:lnSpc>
                <a:spcPts val="2600"/>
              </a:lnSpc>
              <a:spcBef>
                <a:spcPts val="1500"/>
              </a:spcBef>
              <a:buClr>
                <a:srgbClr val="FFFFFF"/>
              </a:buClr>
              <a:buFont typeface="Verdana"/>
              <a:buAutoNum type="arabicPeriod"/>
            </a:pPr>
            <a:r>
              <a:rPr lang="en-US" sz="2400" b="1" dirty="0">
                <a:solidFill>
                  <a:srgbClr val="9BBBCA"/>
                </a:solidFill>
              </a:rPr>
              <a:t>Align what you understand about your owners with the services </a:t>
            </a:r>
            <a:r>
              <a:rPr lang="en-US" sz="2400" dirty="0">
                <a:solidFill>
                  <a:srgbClr val="FFFFFF"/>
                </a:solidFill>
              </a:rPr>
              <a:t>- and value - you provide</a:t>
            </a:r>
          </a:p>
          <a:p>
            <a:pPr>
              <a:lnSpc>
                <a:spcPts val="2600"/>
              </a:lnSpc>
              <a:spcBef>
                <a:spcPts val="1500"/>
              </a:spcBef>
              <a:buClr>
                <a:srgbClr val="FFFFFF"/>
              </a:buClr>
              <a:buFont typeface="Verdana"/>
              <a:buAutoNum type="arabicPeriod"/>
            </a:pPr>
            <a:r>
              <a:rPr lang="en-US" sz="2400" b="1" dirty="0">
                <a:solidFill>
                  <a:srgbClr val="FFAC40"/>
                </a:solidFill>
              </a:rPr>
              <a:t>Focus on the most sought-after amenities and services </a:t>
            </a:r>
            <a:r>
              <a:rPr lang="en-US" sz="2400" dirty="0">
                <a:solidFill>
                  <a:srgbClr val="FFFFFF"/>
                </a:solidFill>
              </a:rPr>
              <a:t>for the renter demographics you serve</a:t>
            </a:r>
          </a:p>
        </p:txBody>
      </p:sp>
      <p:pic>
        <p:nvPicPr>
          <p:cNvPr id="7" name="Google Shape;13;p1">
            <a:extLst>
              <a:ext uri="{FF2B5EF4-FFF2-40B4-BE49-F238E27FC236}">
                <a16:creationId xmlns:a16="http://schemas.microsoft.com/office/drawing/2014/main" xmlns="" id="{08B9C5BF-E72D-AF49-826B-47EC3CB2C049}"/>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11" name="Oval 10">
            <a:extLst>
              <a:ext uri="{FF2B5EF4-FFF2-40B4-BE49-F238E27FC236}">
                <a16:creationId xmlns:a16="http://schemas.microsoft.com/office/drawing/2014/main" xmlns="" id="{BD6B49BE-8BD1-1F47-A67E-DD51DDD51F5C}"/>
              </a:ext>
            </a:extLst>
          </p:cNvPr>
          <p:cNvSpPr/>
          <p:nvPr/>
        </p:nvSpPr>
        <p:spPr>
          <a:xfrm>
            <a:off x="484094" y="1558419"/>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2</a:t>
            </a:r>
          </a:p>
        </p:txBody>
      </p:sp>
      <p:sp>
        <p:nvSpPr>
          <p:cNvPr id="12" name="Rectangle 11">
            <a:extLst>
              <a:ext uri="{FF2B5EF4-FFF2-40B4-BE49-F238E27FC236}">
                <a16:creationId xmlns:a16="http://schemas.microsoft.com/office/drawing/2014/main" xmlns="" id="{8C7A5301-8CEB-E441-AA7B-6BD0B66DDF30}"/>
              </a:ext>
            </a:extLst>
          </p:cNvPr>
          <p:cNvSpPr/>
          <p:nvPr/>
        </p:nvSpPr>
        <p:spPr>
          <a:xfrm>
            <a:off x="1215398" y="1732866"/>
            <a:ext cx="4393633" cy="425758"/>
          </a:xfrm>
          <a:prstGeom prst="rect">
            <a:avLst/>
          </a:prstGeom>
        </p:spPr>
        <p:txBody>
          <a:bodyPr wrap="square" anchor="ctr">
            <a:spAutoFit/>
          </a:bodyPr>
          <a:lstStyle/>
          <a:p>
            <a:pPr marL="50800" lvl="0">
              <a:lnSpc>
                <a:spcPts val="2600"/>
              </a:lnSpc>
              <a:spcBef>
                <a:spcPts val="640"/>
              </a:spcBef>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Service-Oriented</a:t>
            </a:r>
          </a:p>
        </p:txBody>
      </p:sp>
      <p:pic>
        <p:nvPicPr>
          <p:cNvPr id="13" name="Picture 12">
            <a:extLst>
              <a:ext uri="{FF2B5EF4-FFF2-40B4-BE49-F238E27FC236}">
                <a16:creationId xmlns:a16="http://schemas.microsoft.com/office/drawing/2014/main" xmlns="" id="{1A93B517-A358-0B46-A3E9-C2CE1C7A544D}"/>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52"/>
          <p:cNvPicPr preferRelativeResize="0"/>
          <p:nvPr/>
        </p:nvPicPr>
        <p:blipFill rotWithShape="1">
          <a:blip r:embed="rId3">
            <a:alphaModFix/>
          </a:blip>
          <a:srcRect r="11111"/>
          <a:stretch/>
        </p:blipFill>
        <p:spPr>
          <a:xfrm>
            <a:off x="0" y="0"/>
            <a:ext cx="9144001" cy="6858000"/>
          </a:xfrm>
          <a:prstGeom prst="rect">
            <a:avLst/>
          </a:prstGeom>
          <a:noFill/>
          <a:ln>
            <a:noFill/>
          </a:ln>
        </p:spPr>
      </p:pic>
      <p:sp>
        <p:nvSpPr>
          <p:cNvPr id="5" name="Shape 23">
            <a:extLst>
              <a:ext uri="{FF2B5EF4-FFF2-40B4-BE49-F238E27FC236}">
                <a16:creationId xmlns:a16="http://schemas.microsoft.com/office/drawing/2014/main" xmlns="" id="{F0CF3758-E19D-234E-9AD3-6EA990E3D3CD}"/>
              </a:ext>
            </a:extLst>
          </p:cNvPr>
          <p:cNvSpPr/>
          <p:nvPr/>
        </p:nvSpPr>
        <p:spPr>
          <a:xfrm>
            <a:off x="0" y="0"/>
            <a:ext cx="9186400" cy="6858000"/>
          </a:xfrm>
          <a:prstGeom prst="rect">
            <a:avLst/>
          </a:prstGeom>
          <a:solidFill>
            <a:srgbClr val="39404F">
              <a:alpha val="80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 name="Google Shape;13;p1">
            <a:extLst>
              <a:ext uri="{FF2B5EF4-FFF2-40B4-BE49-F238E27FC236}">
                <a16:creationId xmlns:a16="http://schemas.microsoft.com/office/drawing/2014/main" xmlns="" id="{4D127C04-8E83-D946-8865-163360F2C411}"/>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10" name="Oval 9">
            <a:extLst>
              <a:ext uri="{FF2B5EF4-FFF2-40B4-BE49-F238E27FC236}">
                <a16:creationId xmlns:a16="http://schemas.microsoft.com/office/drawing/2014/main" xmlns="" id="{968CD5D0-BB0A-9E41-92FE-9937D80473E5}"/>
              </a:ext>
            </a:extLst>
          </p:cNvPr>
          <p:cNvSpPr/>
          <p:nvPr/>
        </p:nvSpPr>
        <p:spPr>
          <a:xfrm>
            <a:off x="484094" y="1882947"/>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3</a:t>
            </a:r>
          </a:p>
        </p:txBody>
      </p:sp>
      <p:sp>
        <p:nvSpPr>
          <p:cNvPr id="11" name="Rectangle 10">
            <a:extLst>
              <a:ext uri="{FF2B5EF4-FFF2-40B4-BE49-F238E27FC236}">
                <a16:creationId xmlns:a16="http://schemas.microsoft.com/office/drawing/2014/main" xmlns="" id="{7EA5695B-2B4D-1543-9F92-5582B70FC6A3}"/>
              </a:ext>
            </a:extLst>
          </p:cNvPr>
          <p:cNvSpPr/>
          <p:nvPr/>
        </p:nvSpPr>
        <p:spPr>
          <a:xfrm>
            <a:off x="1231021" y="2057394"/>
            <a:ext cx="3947704" cy="425758"/>
          </a:xfrm>
          <a:prstGeom prst="rect">
            <a:avLst/>
          </a:prstGeom>
        </p:spPr>
        <p:txBody>
          <a:bodyPr wrap="square" anchor="ctr">
            <a:spAutoFit/>
          </a:bodyPr>
          <a:lstStyle/>
          <a:p>
            <a:pPr marL="50800" lvl="0">
              <a:lnSpc>
                <a:spcPts val="2600"/>
              </a:lnSpc>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Tech-enabled</a:t>
            </a:r>
          </a:p>
        </p:txBody>
      </p:sp>
      <p:sp>
        <p:nvSpPr>
          <p:cNvPr id="12" name="Rectangular Callout 11">
            <a:extLst>
              <a:ext uri="{FF2B5EF4-FFF2-40B4-BE49-F238E27FC236}">
                <a16:creationId xmlns:a16="http://schemas.microsoft.com/office/drawing/2014/main" xmlns="" id="{0DD56D67-A004-0F45-B6B9-02BB1AE229E4}"/>
              </a:ext>
            </a:extLst>
          </p:cNvPr>
          <p:cNvSpPr/>
          <p:nvPr/>
        </p:nvSpPr>
        <p:spPr>
          <a:xfrm>
            <a:off x="1372324" y="2612047"/>
            <a:ext cx="6399353" cy="2161659"/>
          </a:xfrm>
          <a:prstGeom prst="wedgeRectCallout">
            <a:avLst>
              <a:gd name="adj1" fmla="val 33715"/>
              <a:gd name="adj2" fmla="val 748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62;p32">
            <a:extLst>
              <a:ext uri="{FF2B5EF4-FFF2-40B4-BE49-F238E27FC236}">
                <a16:creationId xmlns:a16="http://schemas.microsoft.com/office/drawing/2014/main" xmlns="" id="{ADFE0E07-E9B0-3B4D-8782-15791109ECE5}"/>
              </a:ext>
            </a:extLst>
          </p:cNvPr>
          <p:cNvSpPr txBox="1"/>
          <p:nvPr/>
        </p:nvSpPr>
        <p:spPr>
          <a:xfrm>
            <a:off x="1532965" y="2863446"/>
            <a:ext cx="6010835" cy="1493401"/>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2000" i="1" dirty="0">
                <a:solidFill>
                  <a:srgbClr val="FFFFFF"/>
                </a:solidFill>
                <a:latin typeface="Verdana" panose="020B0604030504040204" pitchFamily="34" charset="0"/>
                <a:ea typeface="Verdana" panose="020B0604030504040204" pitchFamily="34" charset="0"/>
                <a:cs typeface="Verdana" panose="020B0604030504040204" pitchFamily="34" charset="0"/>
              </a:rPr>
              <a:t>“The more technology we have invested in, </a:t>
            </a:r>
            <a:r>
              <a:rPr lang="en-US" sz="2000" b="1" i="1" dirty="0">
                <a:solidFill>
                  <a:srgbClr val="FFFFFF"/>
                </a:solidFill>
                <a:latin typeface="Verdana" panose="020B0604030504040204" pitchFamily="34" charset="0"/>
                <a:ea typeface="Verdana" panose="020B0604030504040204" pitchFamily="34" charset="0"/>
                <a:cs typeface="Verdana" panose="020B0604030504040204" pitchFamily="34" charset="0"/>
              </a:rPr>
              <a:t>the better the tenant experience</a:t>
            </a:r>
            <a:r>
              <a:rPr lang="en-US" sz="2000" i="1" dirty="0">
                <a:solidFill>
                  <a:srgbClr val="FFFFFF"/>
                </a:solidFill>
                <a:latin typeface="Verdana" panose="020B0604030504040204" pitchFamily="34" charset="0"/>
                <a:ea typeface="Verdana" panose="020B0604030504040204" pitchFamily="34" charset="0"/>
                <a:cs typeface="Verdana" panose="020B0604030504040204" pitchFamily="34" charset="0"/>
              </a:rPr>
              <a:t> has been, reducing customer strife and increasing employee efficiency.”</a:t>
            </a:r>
            <a:endParaRPr lang="en-US" sz="2000" i="1" dirty="0">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xmlns="" id="{4CFC1D64-F4C7-B74B-903B-33B3EF9CD9B2}"/>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3"/>
          <p:cNvSpPr txBox="1">
            <a:spLocks noGrp="1"/>
          </p:cNvSpPr>
          <p:nvPr>
            <p:ph type="title"/>
          </p:nvPr>
        </p:nvSpPr>
        <p:spPr>
          <a:xfrm>
            <a:off x="457200" y="274650"/>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b="0" dirty="0"/>
              <a:t>Tech-enabled relationships</a:t>
            </a:r>
            <a:endParaRPr sz="2400" b="0" dirty="0"/>
          </a:p>
          <a:p>
            <a:pPr marL="0" lvl="0" indent="0" algn="l" rtl="0">
              <a:lnSpc>
                <a:spcPts val="3800"/>
              </a:lnSpc>
              <a:spcBef>
                <a:spcPts val="0"/>
              </a:spcBef>
              <a:spcAft>
                <a:spcPts val="0"/>
              </a:spcAft>
              <a:buNone/>
            </a:pPr>
            <a:r>
              <a:rPr lang="en-US" sz="3400" dirty="0">
                <a:solidFill>
                  <a:srgbClr val="1398A7"/>
                </a:solidFill>
              </a:rPr>
              <a:t>Owners, Renters and Technology</a:t>
            </a:r>
            <a:endParaRPr sz="3400" dirty="0">
              <a:solidFill>
                <a:srgbClr val="1398A7"/>
              </a:solidFill>
            </a:endParaRPr>
          </a:p>
        </p:txBody>
      </p:sp>
      <p:sp>
        <p:nvSpPr>
          <p:cNvPr id="4" name="Rectangle 3">
            <a:extLst>
              <a:ext uri="{FF2B5EF4-FFF2-40B4-BE49-F238E27FC236}">
                <a16:creationId xmlns:a16="http://schemas.microsoft.com/office/drawing/2014/main" xmlns="" id="{C0762FEF-E64C-EC46-86C2-2BD1F7C7B2A3}"/>
              </a:ext>
            </a:extLst>
          </p:cNvPr>
          <p:cNvSpPr/>
          <p:nvPr/>
        </p:nvSpPr>
        <p:spPr>
          <a:xfrm>
            <a:off x="0" y="1600200"/>
            <a:ext cx="9144000" cy="4370294"/>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346;p44">
            <a:extLst>
              <a:ext uri="{FF2B5EF4-FFF2-40B4-BE49-F238E27FC236}">
                <a16:creationId xmlns:a16="http://schemas.microsoft.com/office/drawing/2014/main" xmlns="" id="{611FE785-D02C-F541-9E4C-59D77FB51106}"/>
              </a:ext>
            </a:extLst>
          </p:cNvPr>
          <p:cNvSpPr txBox="1">
            <a:spLocks/>
          </p:cNvSpPr>
          <p:nvPr/>
        </p:nvSpPr>
        <p:spPr>
          <a:xfrm>
            <a:off x="430305" y="2971800"/>
            <a:ext cx="8552329" cy="2689412"/>
          </a:xfrm>
          <a:prstGeom prst="rect">
            <a:avLst/>
          </a:prstGeom>
          <a:noFill/>
          <a:ln>
            <a:noFill/>
          </a:ln>
        </p:spPr>
        <p:txBody>
          <a:bodyPr spcFirstLastPara="1" wrap="square" lIns="91425" tIns="45700" rIns="91425" bIns="45700" numCol="3"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640"/>
              </a:spcBef>
              <a:spcAft>
                <a:spcPts val="0"/>
              </a:spcAft>
              <a:buClr>
                <a:schemeClr val="dk1"/>
              </a:buClr>
              <a:buSzPts val="2800"/>
              <a:buFont typeface="Verdana"/>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56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9pPr>
          </a:lstStyle>
          <a:p>
            <a:pPr marL="50800" indent="0">
              <a:buNone/>
            </a:pPr>
            <a:r>
              <a:rPr lang="en-US" sz="5400" b="1" dirty="0">
                <a:solidFill>
                  <a:schemeClr val="bg1"/>
                </a:solidFill>
              </a:rPr>
              <a:t>77% </a:t>
            </a:r>
            <a:r>
              <a:rPr lang="en-US" sz="2400" b="1" dirty="0">
                <a:solidFill>
                  <a:schemeClr val="bg1"/>
                </a:solidFill>
              </a:rPr>
              <a:t/>
            </a:r>
            <a:br>
              <a:rPr lang="en-US" sz="2400" b="1" dirty="0">
                <a:solidFill>
                  <a:schemeClr val="bg1"/>
                </a:solidFill>
              </a:rPr>
            </a:br>
            <a:r>
              <a:rPr lang="en-US" sz="2000" dirty="0">
                <a:solidFill>
                  <a:schemeClr val="bg1"/>
                </a:solidFill>
              </a:rPr>
              <a:t>of owners want an owner portal</a:t>
            </a:r>
          </a:p>
          <a:p>
            <a:pPr marL="50800" indent="0">
              <a:buNone/>
            </a:pPr>
            <a:endParaRPr lang="en-US" sz="2000" dirty="0">
              <a:solidFill>
                <a:schemeClr val="bg1"/>
              </a:solidFill>
            </a:endParaRPr>
          </a:p>
          <a:p>
            <a:pPr marL="50800" indent="0">
              <a:buNone/>
            </a:pPr>
            <a:endParaRPr lang="en-US" sz="2400" dirty="0">
              <a:solidFill>
                <a:schemeClr val="bg1"/>
              </a:solidFill>
            </a:endParaRPr>
          </a:p>
          <a:p>
            <a:pPr marL="50800" indent="0">
              <a:spcBef>
                <a:spcPts val="0"/>
              </a:spcBef>
              <a:buNone/>
            </a:pPr>
            <a:r>
              <a:rPr lang="en-US" sz="5400" b="1" dirty="0">
                <a:solidFill>
                  <a:schemeClr val="bg1"/>
                </a:solidFill>
              </a:rPr>
              <a:t>61% </a:t>
            </a:r>
            <a:r>
              <a:rPr lang="en-US" sz="2400" b="1" dirty="0">
                <a:solidFill>
                  <a:schemeClr val="bg1"/>
                </a:solidFill>
              </a:rPr>
              <a:t/>
            </a:r>
            <a:br>
              <a:rPr lang="en-US" sz="2400" b="1" dirty="0">
                <a:solidFill>
                  <a:schemeClr val="bg1"/>
                </a:solidFill>
              </a:rPr>
            </a:br>
            <a:r>
              <a:rPr lang="en-US" sz="2000" dirty="0">
                <a:solidFill>
                  <a:schemeClr val="bg1"/>
                </a:solidFill>
              </a:rPr>
              <a:t>of renters </a:t>
            </a:r>
            <a:br>
              <a:rPr lang="en-US" sz="2000" dirty="0">
                <a:solidFill>
                  <a:schemeClr val="bg1"/>
                </a:solidFill>
              </a:rPr>
            </a:br>
            <a:r>
              <a:rPr lang="en-US" sz="2000" dirty="0">
                <a:solidFill>
                  <a:schemeClr val="bg1"/>
                </a:solidFill>
              </a:rPr>
              <a:t>want to pay rent online</a:t>
            </a:r>
          </a:p>
          <a:p>
            <a:pPr marL="50800" indent="0">
              <a:spcBef>
                <a:spcPts val="0"/>
              </a:spcBef>
              <a:buNone/>
            </a:pPr>
            <a:endParaRPr lang="en-US" sz="2400" dirty="0">
              <a:solidFill>
                <a:schemeClr val="bg1"/>
              </a:solidFill>
            </a:endParaRPr>
          </a:p>
          <a:p>
            <a:pPr marL="50800" indent="0">
              <a:spcBef>
                <a:spcPts val="0"/>
              </a:spcBef>
              <a:buNone/>
            </a:pPr>
            <a:endParaRPr lang="en-US" sz="2400" dirty="0">
              <a:solidFill>
                <a:schemeClr val="bg1"/>
              </a:solidFill>
            </a:endParaRPr>
          </a:p>
          <a:p>
            <a:pPr marL="50800" indent="0">
              <a:spcBef>
                <a:spcPts val="0"/>
              </a:spcBef>
              <a:buNone/>
            </a:pPr>
            <a:r>
              <a:rPr lang="en-US" sz="5400" b="1" dirty="0">
                <a:solidFill>
                  <a:schemeClr val="bg1"/>
                </a:solidFill>
              </a:rPr>
              <a:t>62% </a:t>
            </a:r>
            <a:br>
              <a:rPr lang="en-US" sz="5400" b="1" dirty="0">
                <a:solidFill>
                  <a:schemeClr val="bg1"/>
                </a:solidFill>
              </a:rPr>
            </a:br>
            <a:r>
              <a:rPr lang="en-US" sz="2000" dirty="0">
                <a:solidFill>
                  <a:schemeClr val="bg1"/>
                </a:solidFill>
              </a:rPr>
              <a:t>of renters prefer </a:t>
            </a:r>
            <a:br>
              <a:rPr lang="en-US" sz="2000" dirty="0">
                <a:solidFill>
                  <a:schemeClr val="bg1"/>
                </a:solidFill>
              </a:rPr>
            </a:br>
            <a:r>
              <a:rPr lang="en-US" sz="2000" dirty="0">
                <a:solidFill>
                  <a:schemeClr val="bg1"/>
                </a:solidFill>
              </a:rPr>
              <a:t>to email; </a:t>
            </a:r>
            <a:br>
              <a:rPr lang="en-US" sz="2000" dirty="0">
                <a:solidFill>
                  <a:schemeClr val="bg1"/>
                </a:solidFill>
              </a:rPr>
            </a:br>
            <a:r>
              <a:rPr lang="en-US" sz="2000" b="1" dirty="0">
                <a:solidFill>
                  <a:schemeClr val="bg1"/>
                </a:solidFill>
              </a:rPr>
              <a:t>55% </a:t>
            </a:r>
            <a:r>
              <a:rPr lang="en-US" sz="2000" dirty="0">
                <a:solidFill>
                  <a:schemeClr val="bg1"/>
                </a:solidFill>
              </a:rPr>
              <a:t>prefer communicating </a:t>
            </a:r>
            <a:br>
              <a:rPr lang="en-US" sz="2000" dirty="0">
                <a:solidFill>
                  <a:schemeClr val="bg1"/>
                </a:solidFill>
              </a:rPr>
            </a:br>
            <a:r>
              <a:rPr lang="en-US" sz="2000" dirty="0">
                <a:solidFill>
                  <a:schemeClr val="bg1"/>
                </a:solidFill>
              </a:rPr>
              <a:t>by text</a:t>
            </a:r>
          </a:p>
        </p:txBody>
      </p:sp>
      <p:sp>
        <p:nvSpPr>
          <p:cNvPr id="3" name="Text Placeholder 2">
            <a:extLst>
              <a:ext uri="{FF2B5EF4-FFF2-40B4-BE49-F238E27FC236}">
                <a16:creationId xmlns:a16="http://schemas.microsoft.com/office/drawing/2014/main" xmlns="" id="{6FA17B00-D3D6-5D40-AC7E-D816D1E648DB}"/>
              </a:ext>
            </a:extLst>
          </p:cNvPr>
          <p:cNvSpPr>
            <a:spLocks noGrp="1"/>
          </p:cNvSpPr>
          <p:nvPr>
            <p:ph type="body" idx="1"/>
          </p:nvPr>
        </p:nvSpPr>
        <p:spPr>
          <a:xfrm>
            <a:off x="457200" y="1996888"/>
            <a:ext cx="8229600" cy="578224"/>
          </a:xfrm>
        </p:spPr>
        <p:txBody>
          <a:bodyPr/>
          <a:lstStyle/>
          <a:p>
            <a:pPr marL="50800" indent="0">
              <a:buNone/>
            </a:pPr>
            <a:r>
              <a:rPr lang="en-US" sz="6000" b="1" spc="-150" dirty="0">
                <a:solidFill>
                  <a:srgbClr val="9BBBCA"/>
                </a:solidFill>
              </a:rPr>
              <a:t>Did you know?</a:t>
            </a:r>
          </a:p>
        </p:txBody>
      </p:sp>
      <p:grpSp>
        <p:nvGrpSpPr>
          <p:cNvPr id="11" name="Group 10">
            <a:extLst>
              <a:ext uri="{FF2B5EF4-FFF2-40B4-BE49-F238E27FC236}">
                <a16:creationId xmlns:a16="http://schemas.microsoft.com/office/drawing/2014/main" xmlns="" id="{74A81614-6B6F-7A42-95B3-7C097B10CD3E}"/>
              </a:ext>
            </a:extLst>
          </p:cNvPr>
          <p:cNvGrpSpPr/>
          <p:nvPr/>
        </p:nvGrpSpPr>
        <p:grpSpPr>
          <a:xfrm>
            <a:off x="3186953" y="3186954"/>
            <a:ext cx="2770094" cy="2299446"/>
            <a:chOff x="3146612" y="3186954"/>
            <a:chExt cx="2770094" cy="2299446"/>
          </a:xfrm>
        </p:grpSpPr>
        <p:cxnSp>
          <p:nvCxnSpPr>
            <p:cNvPr id="12" name="Straight Connector 11">
              <a:extLst>
                <a:ext uri="{FF2B5EF4-FFF2-40B4-BE49-F238E27FC236}">
                  <a16:creationId xmlns:a16="http://schemas.microsoft.com/office/drawing/2014/main" xmlns="" id="{C3E9E1FD-76D1-2841-8FA9-F29656D0C175}"/>
                </a:ext>
              </a:extLst>
            </p:cNvPr>
            <p:cNvCxnSpPr>
              <a:cxnSpLocks/>
            </p:cNvCxnSpPr>
            <p:nvPr/>
          </p:nvCxnSpPr>
          <p:spPr>
            <a:xfrm>
              <a:off x="3146612" y="3186954"/>
              <a:ext cx="0" cy="2299446"/>
            </a:xfrm>
            <a:prstGeom prst="line">
              <a:avLst/>
            </a:prstGeom>
            <a:ln w="25400">
              <a:solidFill>
                <a:srgbClr val="79929E">
                  <a:alpha val="35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287A2DE-E411-FE44-B49B-68130121CC78}"/>
                </a:ext>
              </a:extLst>
            </p:cNvPr>
            <p:cNvCxnSpPr>
              <a:cxnSpLocks/>
            </p:cNvCxnSpPr>
            <p:nvPr/>
          </p:nvCxnSpPr>
          <p:spPr>
            <a:xfrm>
              <a:off x="5916706" y="3186954"/>
              <a:ext cx="0" cy="2299446"/>
            </a:xfrm>
            <a:prstGeom prst="line">
              <a:avLst/>
            </a:prstGeom>
            <a:ln w="25400">
              <a:solidFill>
                <a:srgbClr val="79929E">
                  <a:alpha val="35000"/>
                </a:srgb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4"/>
          <p:cNvPicPr preferRelativeResize="0"/>
          <p:nvPr/>
        </p:nvPicPr>
        <p:blipFill>
          <a:blip r:embed="rId3">
            <a:alphaModFix/>
          </a:blip>
          <a:stretch>
            <a:fillRect/>
          </a:stretch>
        </p:blipFill>
        <p:spPr>
          <a:xfrm>
            <a:off x="565145" y="1380045"/>
            <a:ext cx="7734908" cy="4872887"/>
          </a:xfrm>
          <a:prstGeom prst="rect">
            <a:avLst/>
          </a:prstGeom>
          <a:noFill/>
          <a:ln>
            <a:noFill/>
          </a:ln>
        </p:spPr>
      </p:pic>
      <p:sp>
        <p:nvSpPr>
          <p:cNvPr id="415" name="Google Shape;415;p54"/>
          <p:cNvSpPr txBox="1">
            <a:spLocks noGrp="1"/>
          </p:cNvSpPr>
          <p:nvPr>
            <p:ph type="title"/>
          </p:nvPr>
        </p:nvSpPr>
        <p:spPr>
          <a:xfrm>
            <a:off x="457200" y="274650"/>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b="0" dirty="0"/>
              <a:t>Tech-enabled relationships</a:t>
            </a:r>
            <a:endParaRPr sz="2400" b="0" dirty="0"/>
          </a:p>
          <a:p>
            <a:pPr marL="0" lvl="0" indent="0" algn="l" rtl="0">
              <a:lnSpc>
                <a:spcPts val="3800"/>
              </a:lnSpc>
              <a:spcBef>
                <a:spcPts val="0"/>
              </a:spcBef>
              <a:spcAft>
                <a:spcPts val="0"/>
              </a:spcAft>
              <a:buNone/>
            </a:pPr>
            <a:r>
              <a:rPr lang="en-US" sz="3000" dirty="0">
                <a:solidFill>
                  <a:srgbClr val="1398A7"/>
                </a:solidFill>
              </a:rPr>
              <a:t>Property Managers and Technology</a:t>
            </a:r>
            <a:endParaRPr sz="3000" dirty="0">
              <a:solidFill>
                <a:srgbClr val="1398A7"/>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 name="Round Same Side Corner Rectangle 3">
            <a:extLst>
              <a:ext uri="{FF2B5EF4-FFF2-40B4-BE49-F238E27FC236}">
                <a16:creationId xmlns:a16="http://schemas.microsoft.com/office/drawing/2014/main" xmlns="" id="{928A82F5-7B4B-8649-86D6-59C1974866D3}"/>
              </a:ext>
            </a:extLst>
          </p:cNvPr>
          <p:cNvSpPr/>
          <p:nvPr/>
        </p:nvSpPr>
        <p:spPr>
          <a:xfrm rot="10800000">
            <a:off x="457200" y="-1"/>
            <a:ext cx="8229600" cy="5943601"/>
          </a:xfrm>
          <a:prstGeom prst="round2SameRect">
            <a:avLst>
              <a:gd name="adj1" fmla="val 9242"/>
              <a:gd name="adj2" fmla="val 0"/>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xmlns="" id="{868B7A80-5294-2F4A-B6F5-4F197E630316}"/>
              </a:ext>
            </a:extLst>
          </p:cNvPr>
          <p:cNvSpPr/>
          <p:nvPr/>
        </p:nvSpPr>
        <p:spPr>
          <a:xfrm rot="10800000">
            <a:off x="6199094" y="5795683"/>
            <a:ext cx="1237130" cy="892689"/>
          </a:xfrm>
          <a:prstGeom prst="rtTriangle">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Google Shape;420;p55"/>
          <p:cNvSpPr txBox="1">
            <a:spLocks noGrp="1"/>
          </p:cNvSpPr>
          <p:nvPr>
            <p:ph type="body" idx="1"/>
          </p:nvPr>
        </p:nvSpPr>
        <p:spPr>
          <a:xfrm>
            <a:off x="914400" y="1754841"/>
            <a:ext cx="7194176" cy="24339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AED3E4"/>
                </a:solidFill>
              </a:rPr>
              <a:t>“The automation of property management is the best thing that has happened to our office. We have moved from paper to the computer, and being able to see everything in front of you immediately allows you to make immediate, important decisions."</a:t>
            </a:r>
            <a:endParaRPr dirty="0">
              <a:solidFill>
                <a:srgbClr val="AED3E4"/>
              </a:solidFill>
            </a:endParaRPr>
          </a:p>
        </p:txBody>
      </p:sp>
      <p:sp>
        <p:nvSpPr>
          <p:cNvPr id="421" name="Google Shape;421;p55"/>
          <p:cNvSpPr txBox="1">
            <a:spLocks noGrp="1"/>
          </p:cNvSpPr>
          <p:nvPr>
            <p:ph type="title"/>
          </p:nvPr>
        </p:nvSpPr>
        <p:spPr>
          <a:xfrm>
            <a:off x="793376" y="274650"/>
            <a:ext cx="7893424"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b="0" dirty="0">
                <a:solidFill>
                  <a:schemeClr val="bg1"/>
                </a:solidFill>
              </a:rPr>
              <a:t>Tech-enabled relationships</a:t>
            </a:r>
            <a:endParaRPr sz="2400" b="0" dirty="0">
              <a:solidFill>
                <a:schemeClr val="bg1"/>
              </a:solidFill>
            </a:endParaRPr>
          </a:p>
          <a:p>
            <a:pPr marL="0" lvl="0" indent="0" algn="l" rtl="0">
              <a:lnSpc>
                <a:spcPts val="3800"/>
              </a:lnSpc>
              <a:spcBef>
                <a:spcPts val="0"/>
              </a:spcBef>
              <a:spcAft>
                <a:spcPts val="0"/>
              </a:spcAft>
              <a:buNone/>
            </a:pPr>
            <a:r>
              <a:rPr lang="en-US" sz="3000" spc="-150" dirty="0">
                <a:solidFill>
                  <a:schemeClr val="bg1"/>
                </a:solidFill>
              </a:rPr>
              <a:t>Property Managers and Technology</a:t>
            </a:r>
            <a:endParaRPr sz="3000" spc="-150"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dirty="0"/>
              <a:t>Business Impact of Software</a:t>
            </a:r>
            <a:endParaRPr dirty="0"/>
          </a:p>
        </p:txBody>
      </p:sp>
      <p:sp>
        <p:nvSpPr>
          <p:cNvPr id="427" name="Google Shape;427;p56"/>
          <p:cNvSpPr txBox="1">
            <a:spLocks noGrp="1"/>
          </p:cNvSpPr>
          <p:nvPr>
            <p:ph type="body" idx="1"/>
          </p:nvPr>
        </p:nvSpPr>
        <p:spPr>
          <a:xfrm>
            <a:off x="457199" y="1324685"/>
            <a:ext cx="8834719" cy="3523129"/>
          </a:xfrm>
          <a:prstGeom prst="rect">
            <a:avLst/>
          </a:prstGeom>
          <a:noFill/>
          <a:ln>
            <a:noFill/>
          </a:ln>
        </p:spPr>
        <p:txBody>
          <a:bodyPr spcFirstLastPara="1" wrap="square" lIns="91425" tIns="45700" rIns="91425" bIns="45700" numCol="2" anchor="t" anchorCtr="0">
            <a:noAutofit/>
          </a:bodyPr>
          <a:lstStyle/>
          <a:p>
            <a:pPr marL="50800" marR="0" lvl="0" indent="0" algn="l" rtl="0">
              <a:spcBef>
                <a:spcPts val="0"/>
              </a:spcBef>
              <a:spcAft>
                <a:spcPts val="0"/>
              </a:spcAft>
              <a:buSzPts val="2800"/>
              <a:buNone/>
            </a:pPr>
            <a:r>
              <a:rPr lang="en-US" sz="7200" b="1" dirty="0">
                <a:solidFill>
                  <a:srgbClr val="456378"/>
                </a:solidFill>
              </a:rPr>
              <a:t>83% </a:t>
            </a:r>
            <a:br>
              <a:rPr lang="en-US" sz="7200" b="1" dirty="0">
                <a:solidFill>
                  <a:srgbClr val="456378"/>
                </a:solidFill>
              </a:rPr>
            </a:br>
            <a:r>
              <a:rPr lang="en-US" sz="2000" dirty="0">
                <a:solidFill>
                  <a:srgbClr val="456378"/>
                </a:solidFill>
              </a:rPr>
              <a:t>of those who expect to  significantly expand their portfolio in the next two </a:t>
            </a:r>
            <a:br>
              <a:rPr lang="en-US" sz="2000" dirty="0">
                <a:solidFill>
                  <a:srgbClr val="456378"/>
                </a:solidFill>
              </a:rPr>
            </a:br>
            <a:r>
              <a:rPr lang="en-US" sz="2000" dirty="0">
                <a:solidFill>
                  <a:srgbClr val="456378"/>
                </a:solidFill>
              </a:rPr>
              <a:t>years </a:t>
            </a:r>
            <a:r>
              <a:rPr lang="en-US" sz="2000" b="1" dirty="0">
                <a:solidFill>
                  <a:srgbClr val="71B57F"/>
                </a:solidFill>
              </a:rPr>
              <a:t>use property management software</a:t>
            </a:r>
            <a:endParaRPr sz="2000" b="1" dirty="0">
              <a:solidFill>
                <a:srgbClr val="71B57F"/>
              </a:solidFill>
            </a:endParaRPr>
          </a:p>
          <a:p>
            <a:pPr marL="0" indent="0">
              <a:spcBef>
                <a:spcPts val="0"/>
              </a:spcBef>
              <a:buNone/>
            </a:pPr>
            <a:endParaRPr sz="2000" b="1" dirty="0">
              <a:solidFill>
                <a:srgbClr val="71B57F"/>
              </a:solidFill>
            </a:endParaRPr>
          </a:p>
          <a:p>
            <a:pPr marL="50800" marR="0" lvl="0" indent="0" algn="l" rtl="0">
              <a:spcBef>
                <a:spcPts val="0"/>
              </a:spcBef>
              <a:spcAft>
                <a:spcPts val="0"/>
              </a:spcAft>
              <a:buSzPts val="2800"/>
              <a:buNone/>
            </a:pPr>
            <a:r>
              <a:rPr lang="en-US" sz="7200" b="1" dirty="0">
                <a:solidFill>
                  <a:srgbClr val="456378"/>
                </a:solidFill>
              </a:rPr>
              <a:t>83%</a:t>
            </a:r>
            <a:r>
              <a:rPr lang="en-US" sz="8000" b="1" dirty="0">
                <a:solidFill>
                  <a:srgbClr val="456378"/>
                </a:solidFill>
              </a:rPr>
              <a:t/>
            </a:r>
            <a:br>
              <a:rPr lang="en-US" sz="8000" b="1" dirty="0">
                <a:solidFill>
                  <a:srgbClr val="456378"/>
                </a:solidFill>
              </a:rPr>
            </a:br>
            <a:r>
              <a:rPr lang="en-US" sz="2000" dirty="0">
                <a:solidFill>
                  <a:srgbClr val="456378"/>
                </a:solidFill>
              </a:rPr>
              <a:t>of those who use property management software </a:t>
            </a:r>
            <a:br>
              <a:rPr lang="en-US" sz="2000" dirty="0">
                <a:solidFill>
                  <a:srgbClr val="456378"/>
                </a:solidFill>
              </a:rPr>
            </a:br>
            <a:r>
              <a:rPr lang="en-US" sz="2000" dirty="0">
                <a:solidFill>
                  <a:srgbClr val="456378"/>
                </a:solidFill>
              </a:rPr>
              <a:t>report that their </a:t>
            </a:r>
            <a:r>
              <a:rPr lang="en-US" sz="2000" b="1" dirty="0">
                <a:solidFill>
                  <a:srgbClr val="71B57F"/>
                </a:solidFill>
              </a:rPr>
              <a:t>revenue </a:t>
            </a:r>
            <a:br>
              <a:rPr lang="en-US" sz="2000" b="1" dirty="0">
                <a:solidFill>
                  <a:srgbClr val="71B57F"/>
                </a:solidFill>
              </a:rPr>
            </a:br>
            <a:r>
              <a:rPr lang="en-US" sz="2000" b="1" dirty="0">
                <a:solidFill>
                  <a:srgbClr val="71B57F"/>
                </a:solidFill>
              </a:rPr>
              <a:t>has increased </a:t>
            </a:r>
            <a:r>
              <a:rPr lang="en-US" sz="2000" dirty="0">
                <a:solidFill>
                  <a:srgbClr val="456378"/>
                </a:solidFill>
              </a:rPr>
              <a:t>over the </a:t>
            </a:r>
            <a:br>
              <a:rPr lang="en-US" sz="2000" dirty="0">
                <a:solidFill>
                  <a:srgbClr val="456378"/>
                </a:solidFill>
              </a:rPr>
            </a:br>
            <a:r>
              <a:rPr lang="en-US" sz="2000" dirty="0">
                <a:solidFill>
                  <a:srgbClr val="456378"/>
                </a:solidFill>
              </a:rPr>
              <a:t>last two years	</a:t>
            </a:r>
            <a:endParaRPr sz="2000" dirty="0">
              <a:solidFill>
                <a:srgbClr val="456378"/>
              </a:solidFill>
            </a:endParaRPr>
          </a:p>
        </p:txBody>
      </p:sp>
      <p:cxnSp>
        <p:nvCxnSpPr>
          <p:cNvPr id="4" name="Straight Connector 3">
            <a:extLst>
              <a:ext uri="{FF2B5EF4-FFF2-40B4-BE49-F238E27FC236}">
                <a16:creationId xmlns:a16="http://schemas.microsoft.com/office/drawing/2014/main" xmlns="" id="{C062A019-4DF5-9C4F-8FDB-9FCAFC1F2B6E}"/>
              </a:ext>
            </a:extLst>
          </p:cNvPr>
          <p:cNvCxnSpPr>
            <a:cxnSpLocks/>
          </p:cNvCxnSpPr>
          <p:nvPr/>
        </p:nvCxnSpPr>
        <p:spPr>
          <a:xfrm>
            <a:off x="4572000" y="1028849"/>
            <a:ext cx="0" cy="3563471"/>
          </a:xfrm>
          <a:prstGeom prst="line">
            <a:avLst/>
          </a:prstGeom>
          <a:ln w="25400">
            <a:solidFill>
              <a:srgbClr val="79929E">
                <a:alpha val="3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1FB2CE86-117E-5F4C-BC00-3004AC5AF086}"/>
              </a:ext>
            </a:extLst>
          </p:cNvPr>
          <p:cNvSpPr/>
          <p:nvPr/>
        </p:nvSpPr>
        <p:spPr>
          <a:xfrm>
            <a:off x="457199" y="4754880"/>
            <a:ext cx="8056881" cy="1015663"/>
          </a:xfrm>
          <a:prstGeom prst="rect">
            <a:avLst/>
          </a:prstGeom>
        </p:spPr>
        <p:txBody>
          <a:bodyPr wrap="square">
            <a:spAutoFit/>
          </a:bodyPr>
          <a:lstStyle/>
          <a:p>
            <a:pPr marL="50800" lvl="0" algn="ctr">
              <a:buClrTx/>
              <a:buSzPct val="100000"/>
            </a:pP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More than 8 in 10 property managers</a:t>
            </a:r>
          </a:p>
          <a:p>
            <a:pPr marL="50800" lvl="0" algn="ctr">
              <a:buClrTx/>
              <a:buSzPct val="100000"/>
            </a:pP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rgbClr val="87D698"/>
                </a:solidFill>
                <a:latin typeface="Verdana" panose="020B0604030504040204" pitchFamily="34" charset="0"/>
                <a:ea typeface="Verdana" panose="020B0604030504040204" pitchFamily="34" charset="0"/>
                <a:cs typeface="Verdana" panose="020B0604030504040204" pitchFamily="34" charset="0"/>
              </a:rPr>
              <a:t>use property management software</a:t>
            </a: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 </a:t>
            </a:r>
          </a:p>
          <a:p>
            <a:pPr marL="50800" lvl="0" algn="ctr">
              <a:buClrTx/>
              <a:buSzPct val="100000"/>
            </a:pP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regardless of whether their top goal is growth or efficiency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3" name="Shape 104">
            <a:extLst>
              <a:ext uri="{FF2B5EF4-FFF2-40B4-BE49-F238E27FC236}">
                <a16:creationId xmlns:a16="http://schemas.microsoft.com/office/drawing/2014/main" xmlns="" id="{656AEB84-25EE-544C-91AF-E32ADA09A36B}"/>
              </a:ext>
            </a:extLst>
          </p:cNvPr>
          <p:cNvPicPr preferRelativeResize="0"/>
          <p:nvPr/>
        </p:nvPicPr>
        <p:blipFill rotWithShape="1">
          <a:blip r:embed="rId3" cstate="screen">
            <a:extLst>
              <a:ext uri="{28A0092B-C50C-407E-A947-70E740481C1C}">
                <a14:useLocalDpi xmlns:a14="http://schemas.microsoft.com/office/drawing/2010/main"/>
              </a:ext>
            </a:extLst>
          </a:blip>
          <a:srcRect l="10465" t="-61" r="1273" b="-235"/>
          <a:stretch/>
        </p:blipFill>
        <p:spPr>
          <a:xfrm>
            <a:off x="0" y="0"/>
            <a:ext cx="9186400" cy="6905495"/>
          </a:xfrm>
          <a:prstGeom prst="rect">
            <a:avLst/>
          </a:prstGeom>
          <a:noFill/>
          <a:ln>
            <a:noFill/>
          </a:ln>
        </p:spPr>
      </p:pic>
      <p:sp>
        <p:nvSpPr>
          <p:cNvPr id="14" name="Shape 23">
            <a:extLst>
              <a:ext uri="{FF2B5EF4-FFF2-40B4-BE49-F238E27FC236}">
                <a16:creationId xmlns:a16="http://schemas.microsoft.com/office/drawing/2014/main" xmlns="" id="{D17E8DA3-6A94-E846-9C6B-AB129C603EFC}"/>
              </a:ext>
            </a:extLst>
          </p:cNvPr>
          <p:cNvSpPr/>
          <p:nvPr/>
        </p:nvSpPr>
        <p:spPr>
          <a:xfrm>
            <a:off x="0" y="0"/>
            <a:ext cx="9186400" cy="6905495"/>
          </a:xfrm>
          <a:prstGeom prst="rect">
            <a:avLst/>
          </a:prstGeom>
          <a:solidFill>
            <a:srgbClr val="39404F">
              <a:alpha val="76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Rectangle 3">
            <a:extLst>
              <a:ext uri="{FF2B5EF4-FFF2-40B4-BE49-F238E27FC236}">
                <a16:creationId xmlns:a16="http://schemas.microsoft.com/office/drawing/2014/main" xmlns="" id="{A1100E34-EC85-1443-A3E1-874F00DD0106}"/>
              </a:ext>
            </a:extLst>
          </p:cNvPr>
          <p:cNvSpPr/>
          <p:nvPr/>
        </p:nvSpPr>
        <p:spPr>
          <a:xfrm>
            <a:off x="0" y="3428999"/>
            <a:ext cx="9186400" cy="363070"/>
          </a:xfrm>
          <a:prstGeom prst="rect">
            <a:avLst/>
          </a:prstGeom>
          <a:solidFill>
            <a:srgbClr val="79929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Google Shape;117;p16"/>
          <p:cNvCxnSpPr/>
          <p:nvPr/>
        </p:nvCxnSpPr>
        <p:spPr>
          <a:xfrm>
            <a:off x="-128150" y="3586441"/>
            <a:ext cx="9447300" cy="12900"/>
          </a:xfrm>
          <a:prstGeom prst="straightConnector1">
            <a:avLst/>
          </a:prstGeom>
          <a:noFill/>
          <a:ln w="63500" cap="flat" cmpd="sng">
            <a:solidFill>
              <a:srgbClr val="71B57F"/>
            </a:solidFill>
            <a:prstDash val="solid"/>
            <a:round/>
            <a:headEnd type="none" w="med" len="med"/>
            <a:tailEnd type="none" w="med" len="med"/>
          </a:ln>
        </p:spPr>
      </p:cxnSp>
      <p:sp>
        <p:nvSpPr>
          <p:cNvPr id="126" name="Google Shape;126;p16"/>
          <p:cNvSpPr txBox="1">
            <a:spLocks noGrp="1"/>
          </p:cNvSpPr>
          <p:nvPr>
            <p:ph type="title"/>
          </p:nvPr>
        </p:nvSpPr>
        <p:spPr>
          <a:xfrm>
            <a:off x="457200" y="196632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6000" spc="-300" dirty="0">
                <a:solidFill>
                  <a:schemeClr val="bg1"/>
                </a:solidFill>
              </a:rPr>
              <a:t>Today’s</a:t>
            </a:r>
            <a:r>
              <a:rPr lang="en-US" sz="6000" spc="-150" dirty="0">
                <a:solidFill>
                  <a:schemeClr val="bg1"/>
                </a:solidFill>
              </a:rPr>
              <a:t> Topics</a:t>
            </a:r>
            <a:endParaRPr sz="6000" spc="-150" dirty="0">
              <a:solidFill>
                <a:schemeClr val="bg1"/>
              </a:solidFill>
            </a:endParaRPr>
          </a:p>
        </p:txBody>
      </p:sp>
      <p:pic>
        <p:nvPicPr>
          <p:cNvPr id="15" name="Google Shape;13;p1">
            <a:extLst>
              <a:ext uri="{FF2B5EF4-FFF2-40B4-BE49-F238E27FC236}">
                <a16:creationId xmlns:a16="http://schemas.microsoft.com/office/drawing/2014/main" xmlns="" id="{63578943-9B09-A748-A1D6-D3695546A585}"/>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122" name="Google Shape;122;p16"/>
          <p:cNvSpPr txBox="1"/>
          <p:nvPr/>
        </p:nvSpPr>
        <p:spPr>
          <a:xfrm>
            <a:off x="457200" y="4005078"/>
            <a:ext cx="1831160" cy="79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2019 Priorities and Concerns</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3" name="Google Shape;123;p16"/>
          <p:cNvSpPr txBox="1"/>
          <p:nvPr/>
        </p:nvSpPr>
        <p:spPr>
          <a:xfrm>
            <a:off x="2558489" y="4005078"/>
            <a:ext cx="185043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Demographics</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4" name="Google Shape;124;p16"/>
          <p:cNvSpPr txBox="1"/>
          <p:nvPr/>
        </p:nvSpPr>
        <p:spPr>
          <a:xfrm>
            <a:off x="4886436" y="4005078"/>
            <a:ext cx="151966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The Human Factor</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5" name="Google Shape;125;p16"/>
          <p:cNvSpPr txBox="1"/>
          <p:nvPr/>
        </p:nvSpPr>
        <p:spPr>
          <a:xfrm>
            <a:off x="6854218" y="4005078"/>
            <a:ext cx="190360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2019 and Beyond</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8" name="Google Shape;118;p16"/>
          <p:cNvSpPr/>
          <p:nvPr/>
        </p:nvSpPr>
        <p:spPr>
          <a:xfrm>
            <a:off x="1031331"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8;p16">
            <a:extLst>
              <a:ext uri="{FF2B5EF4-FFF2-40B4-BE49-F238E27FC236}">
                <a16:creationId xmlns:a16="http://schemas.microsoft.com/office/drawing/2014/main" xmlns="" id="{25DA3AB6-55A0-3E4F-9E36-EA9C46C56D41}"/>
              </a:ext>
            </a:extLst>
          </p:cNvPr>
          <p:cNvSpPr/>
          <p:nvPr/>
        </p:nvSpPr>
        <p:spPr>
          <a:xfrm>
            <a:off x="3177054"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p16">
            <a:extLst>
              <a:ext uri="{FF2B5EF4-FFF2-40B4-BE49-F238E27FC236}">
                <a16:creationId xmlns:a16="http://schemas.microsoft.com/office/drawing/2014/main" xmlns="" id="{8BFC8442-E2CE-4C44-A3A9-05BA6CF2791D}"/>
              </a:ext>
            </a:extLst>
          </p:cNvPr>
          <p:cNvSpPr/>
          <p:nvPr/>
        </p:nvSpPr>
        <p:spPr>
          <a:xfrm>
            <a:off x="5339616"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p16">
            <a:extLst>
              <a:ext uri="{FF2B5EF4-FFF2-40B4-BE49-F238E27FC236}">
                <a16:creationId xmlns:a16="http://schemas.microsoft.com/office/drawing/2014/main" xmlns="" id="{90F2297E-6BAE-EB4A-848D-2DFD0F9C4A8A}"/>
              </a:ext>
            </a:extLst>
          </p:cNvPr>
          <p:cNvSpPr/>
          <p:nvPr/>
        </p:nvSpPr>
        <p:spPr>
          <a:xfrm>
            <a:off x="7499368" y="3315702"/>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Picture 19">
            <a:extLst>
              <a:ext uri="{FF2B5EF4-FFF2-40B4-BE49-F238E27FC236}">
                <a16:creationId xmlns:a16="http://schemas.microsoft.com/office/drawing/2014/main" xmlns="" id="{1B5C318F-CCCF-4140-9998-A1B259A37D6D}"/>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 name="Shape 82">
            <a:extLst>
              <a:ext uri="{FF2B5EF4-FFF2-40B4-BE49-F238E27FC236}">
                <a16:creationId xmlns:a16="http://schemas.microsoft.com/office/drawing/2014/main" xmlns="" id="{0073B573-EB3E-9548-A7EC-B35DC854C9D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21191" t="9998" b="1598"/>
          <a:stretch/>
        </p:blipFill>
        <p:spPr>
          <a:xfrm>
            <a:off x="0" y="0"/>
            <a:ext cx="9186400" cy="6858000"/>
          </a:xfrm>
          <a:prstGeom prst="rect">
            <a:avLst/>
          </a:prstGeom>
          <a:noFill/>
          <a:ln>
            <a:noFill/>
          </a:ln>
        </p:spPr>
      </p:pic>
      <p:sp>
        <p:nvSpPr>
          <p:cNvPr id="440" name="Google Shape;440;p5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tx1"/>
                </a:solidFill>
              </a:rPr>
              <a:t>Tech-enabled relationships</a:t>
            </a:r>
            <a:endParaRPr sz="3000" dirty="0">
              <a:solidFill>
                <a:schemeClr val="tx1"/>
              </a:solidFill>
            </a:endParaRPr>
          </a:p>
        </p:txBody>
      </p:sp>
      <p:sp>
        <p:nvSpPr>
          <p:cNvPr id="441" name="Google Shape;441;p58"/>
          <p:cNvSpPr txBox="1">
            <a:spLocks noGrp="1"/>
          </p:cNvSpPr>
          <p:nvPr>
            <p:ph type="body" idx="1"/>
          </p:nvPr>
        </p:nvSpPr>
        <p:spPr>
          <a:xfrm>
            <a:off x="457200" y="1559859"/>
            <a:ext cx="5163671" cy="4526100"/>
          </a:xfrm>
          <a:prstGeom prst="rect">
            <a:avLst/>
          </a:prstGeom>
        </p:spPr>
        <p:txBody>
          <a:bodyPr spcFirstLastPara="1" wrap="square" lIns="91425" tIns="45700" rIns="91425" bIns="45700" anchor="t" anchorCtr="0">
            <a:noAutofit/>
          </a:bodyPr>
          <a:lstStyle/>
          <a:p>
            <a:pPr marL="346075" indent="-333375" fontAlgn="base">
              <a:spcBef>
                <a:spcPts val="2500"/>
              </a:spcBef>
              <a:buFont typeface="Arial" panose="020B0604020202020204" pitchFamily="34" charset="0"/>
              <a:buChar char="•"/>
            </a:pPr>
            <a:r>
              <a:rPr lang="en-US" sz="2000" dirty="0">
                <a:solidFill>
                  <a:srgbClr val="456378"/>
                </a:solidFill>
              </a:rPr>
              <a:t>Technology should </a:t>
            </a:r>
            <a:r>
              <a:rPr lang="en-US" sz="2000" b="1" dirty="0">
                <a:solidFill>
                  <a:srgbClr val="456378"/>
                </a:solidFill>
              </a:rPr>
              <a:t>enhance and improve the services </a:t>
            </a:r>
            <a:r>
              <a:rPr lang="en-US" sz="2000" dirty="0">
                <a:solidFill>
                  <a:srgbClr val="456378"/>
                </a:solidFill>
              </a:rPr>
              <a:t>you provide</a:t>
            </a:r>
          </a:p>
          <a:p>
            <a:pPr marL="346075" indent="-333375" fontAlgn="base">
              <a:spcBef>
                <a:spcPts val="2500"/>
              </a:spcBef>
              <a:buFont typeface="Arial" panose="020B0604020202020204" pitchFamily="34" charset="0"/>
              <a:buChar char="•"/>
            </a:pPr>
            <a:r>
              <a:rPr lang="en-US" sz="2000" dirty="0">
                <a:solidFill>
                  <a:srgbClr val="456378"/>
                </a:solidFill>
              </a:rPr>
              <a:t>Make technology purchase decisions </a:t>
            </a:r>
            <a:r>
              <a:rPr lang="en-US" sz="2000" b="1" dirty="0">
                <a:solidFill>
                  <a:srgbClr val="456378"/>
                </a:solidFill>
              </a:rPr>
              <a:t>based on human experience </a:t>
            </a:r>
            <a:r>
              <a:rPr lang="en-US" sz="2000" dirty="0">
                <a:solidFill>
                  <a:srgbClr val="456378"/>
                </a:solidFill>
              </a:rPr>
              <a:t>- and scale</a:t>
            </a:r>
          </a:p>
          <a:p>
            <a:pPr marL="346075" indent="-333375" fontAlgn="base">
              <a:spcBef>
                <a:spcPts val="2500"/>
              </a:spcBef>
              <a:buFont typeface="Arial" panose="020B0604020202020204" pitchFamily="34" charset="0"/>
              <a:buChar char="•"/>
            </a:pPr>
            <a:r>
              <a:rPr lang="en-US" sz="2000" b="1" dirty="0">
                <a:solidFill>
                  <a:srgbClr val="456378"/>
                </a:solidFill>
              </a:rPr>
              <a:t>Invest where it will make </a:t>
            </a:r>
            <a:br>
              <a:rPr lang="en-US" sz="2000" b="1" dirty="0">
                <a:solidFill>
                  <a:srgbClr val="456378"/>
                </a:solidFill>
              </a:rPr>
            </a:br>
            <a:r>
              <a:rPr lang="en-US" sz="2000" b="1" dirty="0">
                <a:solidFill>
                  <a:srgbClr val="456378"/>
                </a:solidFill>
              </a:rPr>
              <a:t>the most difference </a:t>
            </a:r>
            <a:r>
              <a:rPr lang="en-US" sz="2000" dirty="0">
                <a:solidFill>
                  <a:srgbClr val="456378"/>
                </a:solidFill>
              </a:rPr>
              <a:t>to your business goals</a:t>
            </a:r>
            <a:endParaRPr sz="2000" dirty="0">
              <a:solidFill>
                <a:srgbClr val="456378"/>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4" name="Shape 104">
            <a:extLst>
              <a:ext uri="{FF2B5EF4-FFF2-40B4-BE49-F238E27FC236}">
                <a16:creationId xmlns:a16="http://schemas.microsoft.com/office/drawing/2014/main" xmlns="" id="{926330EA-B163-ED42-B7B0-ECD76C4E3522}"/>
              </a:ext>
            </a:extLst>
          </p:cNvPr>
          <p:cNvPicPr preferRelativeResize="0"/>
          <p:nvPr/>
        </p:nvPicPr>
        <p:blipFill rotWithShape="1">
          <a:blip r:embed="rId3" cstate="screen">
            <a:extLst>
              <a:ext uri="{28A0092B-C50C-407E-A947-70E740481C1C}">
                <a14:useLocalDpi xmlns:a14="http://schemas.microsoft.com/office/drawing/2010/main"/>
              </a:ext>
            </a:extLst>
          </a:blip>
          <a:srcRect l="10465" t="-61" r="1273" b="-235"/>
          <a:stretch/>
        </p:blipFill>
        <p:spPr>
          <a:xfrm>
            <a:off x="0" y="0"/>
            <a:ext cx="9186400" cy="6905495"/>
          </a:xfrm>
          <a:prstGeom prst="rect">
            <a:avLst/>
          </a:prstGeom>
          <a:noFill/>
          <a:ln>
            <a:noFill/>
          </a:ln>
        </p:spPr>
      </p:pic>
      <p:sp>
        <p:nvSpPr>
          <p:cNvPr id="15" name="Shape 23">
            <a:extLst>
              <a:ext uri="{FF2B5EF4-FFF2-40B4-BE49-F238E27FC236}">
                <a16:creationId xmlns:a16="http://schemas.microsoft.com/office/drawing/2014/main" xmlns="" id="{A0C7FD60-A8A8-B847-A01C-463D0A6A9449}"/>
              </a:ext>
            </a:extLst>
          </p:cNvPr>
          <p:cNvSpPr/>
          <p:nvPr/>
        </p:nvSpPr>
        <p:spPr>
          <a:xfrm>
            <a:off x="0" y="0"/>
            <a:ext cx="9186400" cy="6905495"/>
          </a:xfrm>
          <a:prstGeom prst="rect">
            <a:avLst/>
          </a:prstGeom>
          <a:solidFill>
            <a:srgbClr val="39404F">
              <a:alpha val="76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Rectangle 15">
            <a:extLst>
              <a:ext uri="{FF2B5EF4-FFF2-40B4-BE49-F238E27FC236}">
                <a16:creationId xmlns:a16="http://schemas.microsoft.com/office/drawing/2014/main" xmlns="" id="{C81FFE71-EA80-2C45-AEF2-F80EF2078BD4}"/>
              </a:ext>
            </a:extLst>
          </p:cNvPr>
          <p:cNvSpPr/>
          <p:nvPr/>
        </p:nvSpPr>
        <p:spPr>
          <a:xfrm>
            <a:off x="0" y="3428999"/>
            <a:ext cx="9186400" cy="363070"/>
          </a:xfrm>
          <a:prstGeom prst="rect">
            <a:avLst/>
          </a:prstGeom>
          <a:solidFill>
            <a:srgbClr val="79929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oogle Shape;117;p16">
            <a:extLst>
              <a:ext uri="{FF2B5EF4-FFF2-40B4-BE49-F238E27FC236}">
                <a16:creationId xmlns:a16="http://schemas.microsoft.com/office/drawing/2014/main" xmlns="" id="{C9BD1D7C-C281-EA4B-B38C-6C43B2CEE067}"/>
              </a:ext>
            </a:extLst>
          </p:cNvPr>
          <p:cNvCxnSpPr/>
          <p:nvPr/>
        </p:nvCxnSpPr>
        <p:spPr>
          <a:xfrm>
            <a:off x="-128150" y="3586441"/>
            <a:ext cx="9447300" cy="12900"/>
          </a:xfrm>
          <a:prstGeom prst="straightConnector1">
            <a:avLst/>
          </a:prstGeom>
          <a:noFill/>
          <a:ln w="63500" cap="flat" cmpd="sng">
            <a:solidFill>
              <a:srgbClr val="71B57F"/>
            </a:solidFill>
            <a:prstDash val="solid"/>
            <a:round/>
            <a:headEnd type="none" w="med" len="med"/>
            <a:tailEnd type="none" w="med" len="med"/>
          </a:ln>
        </p:spPr>
      </p:cxnSp>
      <p:sp>
        <p:nvSpPr>
          <p:cNvPr id="18" name="Google Shape;126;p16">
            <a:extLst>
              <a:ext uri="{FF2B5EF4-FFF2-40B4-BE49-F238E27FC236}">
                <a16:creationId xmlns:a16="http://schemas.microsoft.com/office/drawing/2014/main" xmlns="" id="{9424A664-6298-734A-BF29-7EB524D25123}"/>
              </a:ext>
            </a:extLst>
          </p:cNvPr>
          <p:cNvSpPr txBox="1">
            <a:spLocks noGrp="1"/>
          </p:cNvSpPr>
          <p:nvPr>
            <p:ph type="title"/>
          </p:nvPr>
        </p:nvSpPr>
        <p:spPr>
          <a:xfrm>
            <a:off x="457200" y="196632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sz="6000" spc="-300" dirty="0">
                <a:solidFill>
                  <a:schemeClr val="bg1"/>
                </a:solidFill>
              </a:rPr>
              <a:t>Today’s</a:t>
            </a:r>
            <a:r>
              <a:rPr lang="en-US" sz="6000" spc="-150" dirty="0">
                <a:solidFill>
                  <a:schemeClr val="bg1"/>
                </a:solidFill>
              </a:rPr>
              <a:t> Topics</a:t>
            </a:r>
            <a:endParaRPr sz="6000" spc="-150" dirty="0">
              <a:solidFill>
                <a:schemeClr val="bg1"/>
              </a:solidFill>
            </a:endParaRPr>
          </a:p>
        </p:txBody>
      </p:sp>
      <p:pic>
        <p:nvPicPr>
          <p:cNvPr id="19" name="Google Shape;13;p1">
            <a:extLst>
              <a:ext uri="{FF2B5EF4-FFF2-40B4-BE49-F238E27FC236}">
                <a16:creationId xmlns:a16="http://schemas.microsoft.com/office/drawing/2014/main" xmlns="" id="{28C53EC9-5F6E-254A-89F9-7932B7554C3D}"/>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23" name="Google Shape;122;p16">
            <a:extLst>
              <a:ext uri="{FF2B5EF4-FFF2-40B4-BE49-F238E27FC236}">
                <a16:creationId xmlns:a16="http://schemas.microsoft.com/office/drawing/2014/main" xmlns="" id="{D257FF58-4FBB-9B45-91A6-DB2F7B317D43}"/>
              </a:ext>
            </a:extLst>
          </p:cNvPr>
          <p:cNvSpPr txBox="1"/>
          <p:nvPr/>
        </p:nvSpPr>
        <p:spPr>
          <a:xfrm>
            <a:off x="457200" y="4005078"/>
            <a:ext cx="1831160" cy="79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2019 Priorities and Concerns</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Google Shape;123;p16">
            <a:extLst>
              <a:ext uri="{FF2B5EF4-FFF2-40B4-BE49-F238E27FC236}">
                <a16:creationId xmlns:a16="http://schemas.microsoft.com/office/drawing/2014/main" xmlns="" id="{D0382776-6AF5-8543-8024-928F99482CBD}"/>
              </a:ext>
            </a:extLst>
          </p:cNvPr>
          <p:cNvSpPr txBox="1"/>
          <p:nvPr/>
        </p:nvSpPr>
        <p:spPr>
          <a:xfrm>
            <a:off x="2558489" y="4005078"/>
            <a:ext cx="185043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Demographics</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Google Shape;124;p16">
            <a:extLst>
              <a:ext uri="{FF2B5EF4-FFF2-40B4-BE49-F238E27FC236}">
                <a16:creationId xmlns:a16="http://schemas.microsoft.com/office/drawing/2014/main" xmlns="" id="{16E1A257-7C2F-864F-8297-95BDF8B0C429}"/>
              </a:ext>
            </a:extLst>
          </p:cNvPr>
          <p:cNvSpPr txBox="1"/>
          <p:nvPr/>
        </p:nvSpPr>
        <p:spPr>
          <a:xfrm>
            <a:off x="4886436" y="4005078"/>
            <a:ext cx="151966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The Human Factor</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Google Shape;125;p16">
            <a:extLst>
              <a:ext uri="{FF2B5EF4-FFF2-40B4-BE49-F238E27FC236}">
                <a16:creationId xmlns:a16="http://schemas.microsoft.com/office/drawing/2014/main" xmlns="" id="{F3B8461C-75AB-F54C-9440-8E33BCE93B21}"/>
              </a:ext>
            </a:extLst>
          </p:cNvPr>
          <p:cNvSpPr txBox="1"/>
          <p:nvPr/>
        </p:nvSpPr>
        <p:spPr>
          <a:xfrm>
            <a:off x="6854218" y="4005078"/>
            <a:ext cx="190360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FFAC40"/>
                </a:solidFill>
                <a:latin typeface="Verdana" panose="020B0604030504040204" pitchFamily="34" charset="0"/>
                <a:ea typeface="Verdana" panose="020B0604030504040204" pitchFamily="34" charset="0"/>
                <a:cs typeface="Verdana" panose="020B0604030504040204" pitchFamily="34" charset="0"/>
              </a:rPr>
              <a:t>2019 and Beyond</a:t>
            </a:r>
            <a:endParaRPr b="1" dirty="0">
              <a:solidFill>
                <a:srgbClr val="FFAC40"/>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Google Shape;118;p16">
            <a:extLst>
              <a:ext uri="{FF2B5EF4-FFF2-40B4-BE49-F238E27FC236}">
                <a16:creationId xmlns:a16="http://schemas.microsoft.com/office/drawing/2014/main" xmlns="" id="{713F334D-8751-A747-8F01-987DB835F67D}"/>
              </a:ext>
            </a:extLst>
          </p:cNvPr>
          <p:cNvSpPr/>
          <p:nvPr/>
        </p:nvSpPr>
        <p:spPr>
          <a:xfrm>
            <a:off x="1031331"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8;p16">
            <a:extLst>
              <a:ext uri="{FF2B5EF4-FFF2-40B4-BE49-F238E27FC236}">
                <a16:creationId xmlns:a16="http://schemas.microsoft.com/office/drawing/2014/main" xmlns="" id="{A64C0190-98EF-654D-BE5D-BE51414A7977}"/>
              </a:ext>
            </a:extLst>
          </p:cNvPr>
          <p:cNvSpPr/>
          <p:nvPr/>
        </p:nvSpPr>
        <p:spPr>
          <a:xfrm>
            <a:off x="3177054"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p16">
            <a:extLst>
              <a:ext uri="{FF2B5EF4-FFF2-40B4-BE49-F238E27FC236}">
                <a16:creationId xmlns:a16="http://schemas.microsoft.com/office/drawing/2014/main" xmlns="" id="{7A1202F1-E7D6-9142-94CB-4DABEB24C51A}"/>
              </a:ext>
            </a:extLst>
          </p:cNvPr>
          <p:cNvSpPr/>
          <p:nvPr/>
        </p:nvSpPr>
        <p:spPr>
          <a:xfrm>
            <a:off x="5339616"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p16">
            <a:extLst>
              <a:ext uri="{FF2B5EF4-FFF2-40B4-BE49-F238E27FC236}">
                <a16:creationId xmlns:a16="http://schemas.microsoft.com/office/drawing/2014/main" xmlns="" id="{BC6D8CAF-5512-4145-A02D-72786149A6AD}"/>
              </a:ext>
            </a:extLst>
          </p:cNvPr>
          <p:cNvSpPr/>
          <p:nvPr/>
        </p:nvSpPr>
        <p:spPr>
          <a:xfrm>
            <a:off x="7499368" y="3315702"/>
            <a:ext cx="613300" cy="611727"/>
          </a:xfrm>
          <a:prstGeom prst="ellipse">
            <a:avLst/>
          </a:prstGeom>
          <a:solidFill>
            <a:srgbClr val="FFAC40"/>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xmlns="" id="{09D72A86-47E9-4A43-931D-3D782FDCBEA4}"/>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3" name="Title 2">
            <a:extLst>
              <a:ext uri="{FF2B5EF4-FFF2-40B4-BE49-F238E27FC236}">
                <a16:creationId xmlns:a16="http://schemas.microsoft.com/office/drawing/2014/main" xmlns="" id="{DB4F5A83-0460-EC4E-9DCE-24EC554C07A8}"/>
              </a:ext>
            </a:extLst>
          </p:cNvPr>
          <p:cNvSpPr>
            <a:spLocks noGrp="1"/>
          </p:cNvSpPr>
          <p:nvPr>
            <p:ph type="title"/>
          </p:nvPr>
        </p:nvSpPr>
        <p:spPr/>
        <p:txBody>
          <a:bodyPr/>
          <a:lstStyle/>
          <a:p>
            <a:r>
              <a:rPr lang="en-US" sz="2400" b="0" dirty="0"/>
              <a:t>2019 and beyond: </a:t>
            </a:r>
            <a:br>
              <a:rPr lang="en-US" sz="2400" b="0" dirty="0"/>
            </a:br>
            <a:r>
              <a:rPr lang="en-US" sz="2400" dirty="0">
                <a:solidFill>
                  <a:srgbClr val="71B57F"/>
                </a:solidFill>
              </a:rPr>
              <a:t>the human factor in property management</a:t>
            </a:r>
          </a:p>
        </p:txBody>
      </p:sp>
      <p:grpSp>
        <p:nvGrpSpPr>
          <p:cNvPr id="6" name="Group 5">
            <a:extLst>
              <a:ext uri="{FF2B5EF4-FFF2-40B4-BE49-F238E27FC236}">
                <a16:creationId xmlns:a16="http://schemas.microsoft.com/office/drawing/2014/main" xmlns="" id="{C2E5CF7A-22C4-1249-9E03-54220E84CE69}"/>
              </a:ext>
            </a:extLst>
          </p:cNvPr>
          <p:cNvGrpSpPr/>
          <p:nvPr/>
        </p:nvGrpSpPr>
        <p:grpSpPr>
          <a:xfrm>
            <a:off x="591657" y="2174039"/>
            <a:ext cx="8229614" cy="3222101"/>
            <a:chOff x="684179" y="4035103"/>
            <a:chExt cx="8229614" cy="3222101"/>
          </a:xfrm>
        </p:grpSpPr>
        <p:sp>
          <p:nvSpPr>
            <p:cNvPr id="7" name="Rectangle 6">
              <a:extLst>
                <a:ext uri="{FF2B5EF4-FFF2-40B4-BE49-F238E27FC236}">
                  <a16:creationId xmlns:a16="http://schemas.microsoft.com/office/drawing/2014/main" xmlns="" id="{D169A1A2-AC30-6344-B63D-AB0F68B30AF0}"/>
                </a:ext>
              </a:extLst>
            </p:cNvPr>
            <p:cNvSpPr/>
            <p:nvPr/>
          </p:nvSpPr>
          <p:spPr>
            <a:xfrm>
              <a:off x="1283202" y="6528222"/>
              <a:ext cx="6864108" cy="728982"/>
            </a:xfrm>
            <a:prstGeom prst="rect">
              <a:avLst/>
            </a:prstGeom>
          </p:spPr>
          <p:txBody>
            <a:bodyPr wrap="square" anchor="ctr">
              <a:spAutoFit/>
            </a:bodyPr>
            <a:lstStyle/>
            <a:p>
              <a:pPr marL="50800" lvl="0">
                <a:buSzPts val="2800"/>
              </a:pP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Connect those relationships and services with technology that elevates and improves both</a:t>
              </a:r>
            </a:p>
          </p:txBody>
        </p:sp>
        <p:sp>
          <p:nvSpPr>
            <p:cNvPr id="8" name="Oval 7">
              <a:extLst>
                <a:ext uri="{FF2B5EF4-FFF2-40B4-BE49-F238E27FC236}">
                  <a16:creationId xmlns:a16="http://schemas.microsoft.com/office/drawing/2014/main" xmlns="" id="{AD5728E7-59C3-B349-AA69-53FB6DE7A3FE}"/>
                </a:ext>
              </a:extLst>
            </p:cNvPr>
            <p:cNvSpPr/>
            <p:nvPr/>
          </p:nvSpPr>
          <p:spPr>
            <a:xfrm>
              <a:off x="684179" y="4039149"/>
              <a:ext cx="640209" cy="6402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71B57F"/>
                  </a:solidFill>
                  <a:latin typeface="Verdana" panose="020B0604030504040204" pitchFamily="34" charset="0"/>
                  <a:ea typeface="Verdana" panose="020B0604030504040204" pitchFamily="34" charset="0"/>
                  <a:cs typeface="Verdana" panose="020B0604030504040204" pitchFamily="34" charset="0"/>
                </a:rPr>
                <a:t>1</a:t>
              </a:r>
            </a:p>
          </p:txBody>
        </p:sp>
        <p:sp>
          <p:nvSpPr>
            <p:cNvPr id="9" name="Oval 8">
              <a:extLst>
                <a:ext uri="{FF2B5EF4-FFF2-40B4-BE49-F238E27FC236}">
                  <a16:creationId xmlns:a16="http://schemas.microsoft.com/office/drawing/2014/main" xmlns="" id="{0E3E2074-7D7A-EE45-B182-B04BA3965687}"/>
                </a:ext>
              </a:extLst>
            </p:cNvPr>
            <p:cNvSpPr/>
            <p:nvPr/>
          </p:nvSpPr>
          <p:spPr>
            <a:xfrm>
              <a:off x="684179" y="5263515"/>
              <a:ext cx="640209" cy="6402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71B57F"/>
                  </a:solidFill>
                  <a:latin typeface="Verdana" panose="020B0604030504040204" pitchFamily="34" charset="0"/>
                  <a:ea typeface="Verdana" panose="020B0604030504040204" pitchFamily="34" charset="0"/>
                  <a:cs typeface="Verdana" panose="020B0604030504040204" pitchFamily="34" charset="0"/>
                </a:rPr>
                <a:t>2</a:t>
              </a:r>
            </a:p>
          </p:txBody>
        </p:sp>
        <p:sp>
          <p:nvSpPr>
            <p:cNvPr id="10" name="Oval 9">
              <a:extLst>
                <a:ext uri="{FF2B5EF4-FFF2-40B4-BE49-F238E27FC236}">
                  <a16:creationId xmlns:a16="http://schemas.microsoft.com/office/drawing/2014/main" xmlns="" id="{B64A2BE3-4060-7D4F-847D-9BF39B5457BC}"/>
                </a:ext>
              </a:extLst>
            </p:cNvPr>
            <p:cNvSpPr/>
            <p:nvPr/>
          </p:nvSpPr>
          <p:spPr>
            <a:xfrm>
              <a:off x="700459" y="6532268"/>
              <a:ext cx="640209" cy="6402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71B57F"/>
                  </a:solidFill>
                  <a:latin typeface="Verdana" panose="020B0604030504040204" pitchFamily="34" charset="0"/>
                  <a:ea typeface="Verdana" panose="020B0604030504040204" pitchFamily="34" charset="0"/>
                  <a:cs typeface="Verdana" panose="020B0604030504040204" pitchFamily="34" charset="0"/>
                </a:rPr>
                <a:t>3</a:t>
              </a:r>
            </a:p>
          </p:txBody>
        </p:sp>
        <p:sp>
          <p:nvSpPr>
            <p:cNvPr id="11" name="Rectangle 10">
              <a:extLst>
                <a:ext uri="{FF2B5EF4-FFF2-40B4-BE49-F238E27FC236}">
                  <a16:creationId xmlns:a16="http://schemas.microsoft.com/office/drawing/2014/main" xmlns="" id="{75A73B2E-E0D3-AF4D-B2D6-4429BCAB0CD3}"/>
                </a:ext>
              </a:extLst>
            </p:cNvPr>
            <p:cNvSpPr/>
            <p:nvPr/>
          </p:nvSpPr>
          <p:spPr>
            <a:xfrm>
              <a:off x="1267579" y="4035103"/>
              <a:ext cx="7646214" cy="728982"/>
            </a:xfrm>
            <a:prstGeom prst="rect">
              <a:avLst/>
            </a:prstGeom>
          </p:spPr>
          <p:txBody>
            <a:bodyPr wrap="square" anchor="ctr">
              <a:spAutoFit/>
            </a:bodyPr>
            <a:lstStyle/>
            <a:p>
              <a:pPr marL="50800" lvl="0">
                <a:spcBef>
                  <a:spcPts val="640"/>
                </a:spcBef>
                <a:buSzPts val="2800"/>
              </a:pP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Focus on empathizing with the needs of your property owners and residents</a:t>
              </a:r>
            </a:p>
          </p:txBody>
        </p:sp>
        <p:sp>
          <p:nvSpPr>
            <p:cNvPr id="12" name="Rectangle 11">
              <a:extLst>
                <a:ext uri="{FF2B5EF4-FFF2-40B4-BE49-F238E27FC236}">
                  <a16:creationId xmlns:a16="http://schemas.microsoft.com/office/drawing/2014/main" xmlns="" id="{349B4F08-8179-8E4A-A7DF-80CFE51AC286}"/>
                </a:ext>
              </a:extLst>
            </p:cNvPr>
            <p:cNvSpPr/>
            <p:nvPr/>
          </p:nvSpPr>
          <p:spPr>
            <a:xfrm>
              <a:off x="1283201" y="5259469"/>
              <a:ext cx="7455779" cy="728982"/>
            </a:xfrm>
            <a:prstGeom prst="rect">
              <a:avLst/>
            </a:prstGeom>
          </p:spPr>
          <p:txBody>
            <a:bodyPr wrap="square" anchor="ctr">
              <a:spAutoFit/>
            </a:bodyPr>
            <a:lstStyle/>
            <a:p>
              <a:pPr marL="50800" lvl="0">
                <a:buSzPts val="2800"/>
              </a:pP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Map your service offerings to that understanding of </a:t>
              </a:r>
              <a:b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that relationship</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b="0" dirty="0"/>
              <a:t>2019 and beyond: </a:t>
            </a:r>
            <a:r>
              <a:rPr lang="en-US" sz="2400" dirty="0"/>
              <a:t/>
            </a:r>
            <a:br>
              <a:rPr lang="en-US" sz="2400" dirty="0"/>
            </a:br>
            <a:r>
              <a:rPr lang="en-US" sz="2400" dirty="0">
                <a:solidFill>
                  <a:srgbClr val="71B57F"/>
                </a:solidFill>
              </a:rPr>
              <a:t>the opportunity</a:t>
            </a:r>
            <a:endParaRPr sz="2400" dirty="0">
              <a:solidFill>
                <a:srgbClr val="71B57F"/>
              </a:solidFill>
            </a:endParaRPr>
          </a:p>
        </p:txBody>
      </p:sp>
      <p:sp>
        <p:nvSpPr>
          <p:cNvPr id="470" name="Google Shape;470;p61"/>
          <p:cNvSpPr txBox="1">
            <a:spLocks noGrp="1"/>
          </p:cNvSpPr>
          <p:nvPr>
            <p:ph type="body" idx="1"/>
          </p:nvPr>
        </p:nvSpPr>
        <p:spPr>
          <a:xfrm>
            <a:off x="457200" y="1697140"/>
            <a:ext cx="8229600" cy="632012"/>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6000" b="1" spc="-300" dirty="0">
                <a:solidFill>
                  <a:srgbClr val="79929E"/>
                </a:solidFill>
              </a:rPr>
              <a:t>What we’re seeing:</a:t>
            </a:r>
            <a:endParaRPr sz="6000" b="1" spc="-300" dirty="0">
              <a:solidFill>
                <a:srgbClr val="79929E"/>
              </a:solidFill>
            </a:endParaRPr>
          </a:p>
        </p:txBody>
      </p:sp>
      <p:grpSp>
        <p:nvGrpSpPr>
          <p:cNvPr id="6" name="Group 5">
            <a:extLst>
              <a:ext uri="{FF2B5EF4-FFF2-40B4-BE49-F238E27FC236}">
                <a16:creationId xmlns:a16="http://schemas.microsoft.com/office/drawing/2014/main" xmlns="" id="{ED9758C3-A58B-B148-BC34-EF851BDB1E29}"/>
              </a:ext>
            </a:extLst>
          </p:cNvPr>
          <p:cNvGrpSpPr/>
          <p:nvPr/>
        </p:nvGrpSpPr>
        <p:grpSpPr>
          <a:xfrm>
            <a:off x="484094" y="2843666"/>
            <a:ext cx="8202706" cy="2644236"/>
            <a:chOff x="576616" y="4480387"/>
            <a:chExt cx="8202706" cy="2644236"/>
          </a:xfrm>
        </p:grpSpPr>
        <p:sp>
          <p:nvSpPr>
            <p:cNvPr id="7" name="Rectangle 6">
              <a:extLst>
                <a:ext uri="{FF2B5EF4-FFF2-40B4-BE49-F238E27FC236}">
                  <a16:creationId xmlns:a16="http://schemas.microsoft.com/office/drawing/2014/main" xmlns="" id="{ADB82751-0513-BB42-B6DC-22C0A6DD5359}"/>
                </a:ext>
              </a:extLst>
            </p:cNvPr>
            <p:cNvSpPr/>
            <p:nvPr/>
          </p:nvSpPr>
          <p:spPr>
            <a:xfrm>
              <a:off x="1323543" y="6537240"/>
              <a:ext cx="5193788" cy="400110"/>
            </a:xfrm>
            <a:prstGeom prst="rect">
              <a:avLst/>
            </a:prstGeom>
          </p:spPr>
          <p:txBody>
            <a:bodyPr wrap="square" anchor="ctr">
              <a:spAutoFit/>
            </a:bodyPr>
            <a:lstStyle/>
            <a:p>
              <a:pPr marL="50800" lvl="0">
                <a:spcBef>
                  <a:spcPts val="640"/>
                </a:spcBef>
                <a:buSzPts val="2800"/>
              </a:pPr>
              <a:r>
                <a:rPr lang="en-US" sz="2000" b="1" dirty="0">
                  <a:solidFill>
                    <a:srgbClr val="456378"/>
                  </a:solidFill>
                  <a:latin typeface="Verdana" panose="020B0604030504040204" pitchFamily="34" charset="0"/>
                  <a:ea typeface="Verdana" panose="020B0604030504040204" pitchFamily="34" charset="0"/>
                  <a:cs typeface="Verdana" panose="020B0604030504040204" pitchFamily="34" charset="0"/>
                </a:rPr>
                <a:t>Growth ahead</a:t>
              </a:r>
            </a:p>
          </p:txBody>
        </p:sp>
        <p:sp>
          <p:nvSpPr>
            <p:cNvPr id="8" name="Oval 7">
              <a:extLst>
                <a:ext uri="{FF2B5EF4-FFF2-40B4-BE49-F238E27FC236}">
                  <a16:creationId xmlns:a16="http://schemas.microsoft.com/office/drawing/2014/main" xmlns="" id="{67A37EB1-2EBE-3340-A52C-C9E399B71FC0}"/>
                </a:ext>
              </a:extLst>
            </p:cNvPr>
            <p:cNvSpPr/>
            <p:nvPr/>
          </p:nvSpPr>
          <p:spPr>
            <a:xfrm>
              <a:off x="576616" y="4480387"/>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1</a:t>
              </a:r>
            </a:p>
          </p:txBody>
        </p:sp>
        <p:sp>
          <p:nvSpPr>
            <p:cNvPr id="9" name="Oval 8">
              <a:extLst>
                <a:ext uri="{FF2B5EF4-FFF2-40B4-BE49-F238E27FC236}">
                  <a16:creationId xmlns:a16="http://schemas.microsoft.com/office/drawing/2014/main" xmlns="" id="{D1CB3734-A43D-C44D-8AC3-40B05CD37D24}"/>
                </a:ext>
              </a:extLst>
            </p:cNvPr>
            <p:cNvSpPr/>
            <p:nvPr/>
          </p:nvSpPr>
          <p:spPr>
            <a:xfrm>
              <a:off x="576616" y="5415177"/>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2</a:t>
              </a:r>
            </a:p>
          </p:txBody>
        </p:sp>
        <p:sp>
          <p:nvSpPr>
            <p:cNvPr id="10" name="Oval 9">
              <a:extLst>
                <a:ext uri="{FF2B5EF4-FFF2-40B4-BE49-F238E27FC236}">
                  <a16:creationId xmlns:a16="http://schemas.microsoft.com/office/drawing/2014/main" xmlns="" id="{A98C8D6E-0E53-9F4A-93C6-721C68F04DD0}"/>
                </a:ext>
              </a:extLst>
            </p:cNvPr>
            <p:cNvSpPr/>
            <p:nvPr/>
          </p:nvSpPr>
          <p:spPr>
            <a:xfrm>
              <a:off x="592896" y="6349970"/>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3</a:t>
              </a:r>
            </a:p>
          </p:txBody>
        </p:sp>
        <p:sp>
          <p:nvSpPr>
            <p:cNvPr id="11" name="Rectangle 10">
              <a:extLst>
                <a:ext uri="{FF2B5EF4-FFF2-40B4-BE49-F238E27FC236}">
                  <a16:creationId xmlns:a16="http://schemas.microsoft.com/office/drawing/2014/main" xmlns="" id="{254D9056-27AC-904F-917C-1CCFA991E090}"/>
                </a:ext>
              </a:extLst>
            </p:cNvPr>
            <p:cNvSpPr/>
            <p:nvPr/>
          </p:nvSpPr>
          <p:spPr>
            <a:xfrm>
              <a:off x="1307920" y="4667657"/>
              <a:ext cx="7296590" cy="400110"/>
            </a:xfrm>
            <a:prstGeom prst="rect">
              <a:avLst/>
            </a:prstGeom>
          </p:spPr>
          <p:txBody>
            <a:bodyPr wrap="square" anchor="ctr">
              <a:spAutoFit/>
            </a:bodyPr>
            <a:lstStyle/>
            <a:p>
              <a:pPr marL="50800" lvl="0">
                <a:spcBef>
                  <a:spcPts val="640"/>
                </a:spcBef>
                <a:buSzPts val="2800"/>
              </a:pPr>
              <a:r>
                <a:rPr lang="en-US" sz="2000" b="1" dirty="0">
                  <a:solidFill>
                    <a:srgbClr val="456378"/>
                  </a:solidFill>
                  <a:latin typeface="Verdana" panose="020B0604030504040204" pitchFamily="34" charset="0"/>
                  <a:ea typeface="Verdana" panose="020B0604030504040204" pitchFamily="34" charset="0"/>
                  <a:cs typeface="Verdana" panose="020B0604030504040204" pitchFamily="34" charset="0"/>
                </a:rPr>
                <a:t>Market shifts </a:t>
              </a: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indicating changes to come</a:t>
              </a:r>
            </a:p>
          </p:txBody>
        </p:sp>
        <p:sp>
          <p:nvSpPr>
            <p:cNvPr id="12" name="Rectangle 11">
              <a:extLst>
                <a:ext uri="{FF2B5EF4-FFF2-40B4-BE49-F238E27FC236}">
                  <a16:creationId xmlns:a16="http://schemas.microsoft.com/office/drawing/2014/main" xmlns="" id="{6479225B-AC49-7340-A133-3705A04D68CF}"/>
                </a:ext>
              </a:extLst>
            </p:cNvPr>
            <p:cNvSpPr/>
            <p:nvPr/>
          </p:nvSpPr>
          <p:spPr>
            <a:xfrm>
              <a:off x="1323542" y="5294672"/>
              <a:ext cx="7455780" cy="1015663"/>
            </a:xfrm>
            <a:prstGeom prst="rect">
              <a:avLst/>
            </a:prstGeom>
          </p:spPr>
          <p:txBody>
            <a:bodyPr wrap="square" anchor="ctr">
              <a:spAutoFit/>
            </a:bodyPr>
            <a:lstStyle/>
            <a:p>
              <a:pPr marL="50800" lvl="0">
                <a:spcBef>
                  <a:spcPts val="640"/>
                </a:spcBef>
                <a:buSzPts val="2800"/>
              </a:pPr>
              <a:r>
                <a:rPr lang="en-US" sz="2000" b="1" dirty="0">
                  <a:solidFill>
                    <a:srgbClr val="456378"/>
                  </a:solidFill>
                  <a:latin typeface="Verdana" panose="020B0604030504040204" pitchFamily="34" charset="0"/>
                  <a:ea typeface="Verdana" panose="020B0604030504040204" pitchFamily="34" charset="0"/>
                  <a:cs typeface="Verdana" panose="020B0604030504040204" pitchFamily="34" charset="0"/>
                </a:rPr>
                <a:t>An ‘inflection point” moment </a:t>
              </a:r>
              <a:r>
                <a:rPr lang="en-US" sz="2000" dirty="0">
                  <a:solidFill>
                    <a:srgbClr val="456378"/>
                  </a:solidFill>
                  <a:latin typeface="Verdana" panose="020B0604030504040204" pitchFamily="34" charset="0"/>
                  <a:ea typeface="Verdana" panose="020B0604030504040204" pitchFamily="34" charset="0"/>
                  <a:cs typeface="Verdana" panose="020B0604030504040204" pitchFamily="34" charset="0"/>
                </a:rPr>
                <a:t>presents opportunity to assess - are you an empathy-driven, service-oriented, tech-enabled business?</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 name="Rectangle 1">
            <a:extLst>
              <a:ext uri="{FF2B5EF4-FFF2-40B4-BE49-F238E27FC236}">
                <a16:creationId xmlns:a16="http://schemas.microsoft.com/office/drawing/2014/main" xmlns="" id="{40524196-375B-1E49-B4EA-E6D7961D0EB5}"/>
              </a:ext>
            </a:extLst>
          </p:cNvPr>
          <p:cNvSpPr/>
          <p:nvPr/>
        </p:nvSpPr>
        <p:spPr>
          <a:xfrm>
            <a:off x="0" y="0"/>
            <a:ext cx="9144000" cy="6858000"/>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15"/>
          <p:cNvSpPr txBox="1">
            <a:spLocks noGrp="1"/>
          </p:cNvSpPr>
          <p:nvPr>
            <p:ph type="title"/>
          </p:nvPr>
        </p:nvSpPr>
        <p:spPr>
          <a:xfrm>
            <a:off x="457200" y="600565"/>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spc="-150" dirty="0">
                <a:solidFill>
                  <a:schemeClr val="bg1"/>
                </a:solidFill>
              </a:rPr>
              <a:t>Get Your Copy!</a:t>
            </a:r>
            <a:endParaRPr sz="4400" spc="-150" dirty="0">
              <a:solidFill>
                <a:schemeClr val="bg1"/>
              </a:solidFill>
            </a:endParaRPr>
          </a:p>
        </p:txBody>
      </p:sp>
      <p:pic>
        <p:nvPicPr>
          <p:cNvPr id="110" name="Google Shape;110;p15"/>
          <p:cNvPicPr preferRelativeResize="0"/>
          <p:nvPr/>
        </p:nvPicPr>
        <p:blipFill>
          <a:blip r:embed="rId3">
            <a:alphaModFix/>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1171860" y="1787084"/>
            <a:ext cx="6800280" cy="3283830"/>
          </a:xfrm>
          <a:prstGeom prst="rect">
            <a:avLst/>
          </a:prstGeom>
          <a:noFill/>
          <a:ln>
            <a:noFill/>
          </a:ln>
        </p:spPr>
      </p:pic>
      <p:sp>
        <p:nvSpPr>
          <p:cNvPr id="111" name="Google Shape;111;p15"/>
          <p:cNvSpPr txBox="1"/>
          <p:nvPr/>
        </p:nvSpPr>
        <p:spPr>
          <a:xfrm>
            <a:off x="1171860" y="4997113"/>
            <a:ext cx="6800279" cy="97593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96C6E7"/>
                </a:solidFill>
                <a:latin typeface="Verdana"/>
                <a:ea typeface="Verdana"/>
                <a:cs typeface="Verdana"/>
                <a:sym typeface="Verdana"/>
              </a:rPr>
              <a:t>Stop by the Buildium booth and get the full report</a:t>
            </a:r>
            <a:endParaRPr sz="1200" b="1" dirty="0">
              <a:solidFill>
                <a:srgbClr val="96C6E7"/>
              </a:solidFill>
              <a:latin typeface="Verdana"/>
              <a:ea typeface="Verdana"/>
              <a:cs typeface="Verdana"/>
              <a:sym typeface="Verdana"/>
            </a:endParaRPr>
          </a:p>
        </p:txBody>
      </p:sp>
      <p:pic>
        <p:nvPicPr>
          <p:cNvPr id="9" name="Google Shape;13;p1">
            <a:extLst>
              <a:ext uri="{FF2B5EF4-FFF2-40B4-BE49-F238E27FC236}">
                <a16:creationId xmlns:a16="http://schemas.microsoft.com/office/drawing/2014/main" xmlns="" id="{7E9340D9-9958-1D4C-A724-6FC0D8E5D9A2}"/>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pic>
        <p:nvPicPr>
          <p:cNvPr id="13" name="Picture 12">
            <a:extLst>
              <a:ext uri="{FF2B5EF4-FFF2-40B4-BE49-F238E27FC236}">
                <a16:creationId xmlns:a16="http://schemas.microsoft.com/office/drawing/2014/main" xmlns="" id="{E25E49B5-781A-E64F-8700-F68EA60D82B1}"/>
              </a:ext>
            </a:extLst>
          </p:cNvPr>
          <p:cNvPicPr>
            <a:picLocks noChangeAspect="1"/>
          </p:cNvPicPr>
          <p:nvPr/>
        </p:nvPicPr>
        <p:blipFill>
          <a:blip r:embed="rId5"/>
          <a:stretch>
            <a:fillRect/>
          </a:stretch>
        </p:blipFill>
        <p:spPr>
          <a:xfrm>
            <a:off x="170688" y="6224824"/>
            <a:ext cx="1750496" cy="556976"/>
          </a:xfrm>
          <a:prstGeom prst="rect">
            <a:avLst/>
          </a:prstGeom>
        </p:spPr>
      </p:pic>
    </p:spTree>
    <p:extLst>
      <p:ext uri="{BB962C8B-B14F-4D97-AF65-F5344CB8AC3E}">
        <p14:creationId xmlns:p14="http://schemas.microsoft.com/office/powerpoint/2010/main" val="3404879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 name="Rectangle 3">
            <a:extLst>
              <a:ext uri="{FF2B5EF4-FFF2-40B4-BE49-F238E27FC236}">
                <a16:creationId xmlns:a16="http://schemas.microsoft.com/office/drawing/2014/main" xmlns="" id="{7246929C-EC77-3549-9273-9517B4304B3D}"/>
              </a:ext>
            </a:extLst>
          </p:cNvPr>
          <p:cNvSpPr/>
          <p:nvPr/>
        </p:nvSpPr>
        <p:spPr>
          <a:xfrm>
            <a:off x="0" y="0"/>
            <a:ext cx="9144000" cy="6858000"/>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13;p1">
            <a:extLst>
              <a:ext uri="{FF2B5EF4-FFF2-40B4-BE49-F238E27FC236}">
                <a16:creationId xmlns:a16="http://schemas.microsoft.com/office/drawing/2014/main" xmlns="" id="{BD91D719-542C-A249-920C-24BE80E2855E}"/>
              </a:ext>
            </a:extLst>
          </p:cNvPr>
          <p:cNvPicPr preferRelativeResize="0"/>
          <p:nvPr/>
        </p:nvPicPr>
        <p:blipFill rotWithShape="1">
          <a:blip r:embed="rId3">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476" name="Google Shape;476;p62"/>
          <p:cNvSpPr txBox="1">
            <a:spLocks noGrp="1"/>
          </p:cNvSpPr>
          <p:nvPr>
            <p:ph type="title"/>
          </p:nvPr>
        </p:nvSpPr>
        <p:spPr>
          <a:xfrm>
            <a:off x="457200" y="27354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7200" dirty="0">
                <a:solidFill>
                  <a:srgbClr val="9BBBCA"/>
                </a:solidFill>
              </a:rPr>
              <a:t>Thank You</a:t>
            </a:r>
            <a:endParaRPr sz="7200" dirty="0">
              <a:solidFill>
                <a:srgbClr val="9BBBCA"/>
              </a:solidFill>
            </a:endParaRPr>
          </a:p>
        </p:txBody>
      </p:sp>
      <p:pic>
        <p:nvPicPr>
          <p:cNvPr id="9" name="Picture 8">
            <a:extLst>
              <a:ext uri="{FF2B5EF4-FFF2-40B4-BE49-F238E27FC236}">
                <a16:creationId xmlns:a16="http://schemas.microsoft.com/office/drawing/2014/main" xmlns="" id="{C69A5FBE-B3CF-9B41-BD8B-3D4F7040CF6A}"/>
              </a:ext>
            </a:extLst>
          </p:cNvPr>
          <p:cNvPicPr>
            <a:picLocks noChangeAspect="1"/>
          </p:cNvPicPr>
          <p:nvPr/>
        </p:nvPicPr>
        <p:blipFill>
          <a:blip r:embed="rId4"/>
          <a:stretch>
            <a:fillRect/>
          </a:stretch>
        </p:blipFill>
        <p:spPr>
          <a:xfrm>
            <a:off x="170688" y="6224824"/>
            <a:ext cx="1750496" cy="5569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3" name="Title 2">
            <a:extLst>
              <a:ext uri="{FF2B5EF4-FFF2-40B4-BE49-F238E27FC236}">
                <a16:creationId xmlns:a16="http://schemas.microsoft.com/office/drawing/2014/main" xmlns="" id="{0F3B15A1-D0CA-6E40-9A60-759DE5FC896D}"/>
              </a:ext>
            </a:extLst>
          </p:cNvPr>
          <p:cNvSpPr>
            <a:spLocks noGrp="1"/>
          </p:cNvSpPr>
          <p:nvPr>
            <p:ph type="title"/>
          </p:nvPr>
        </p:nvSpPr>
        <p:spPr/>
        <p:txBody>
          <a:bodyPr/>
          <a:lstStyle/>
          <a:p>
            <a:endParaRPr lang="en-US"/>
          </a:p>
        </p:txBody>
      </p:sp>
      <p:pic>
        <p:nvPicPr>
          <p:cNvPr id="15" name="Shape 104">
            <a:extLst>
              <a:ext uri="{FF2B5EF4-FFF2-40B4-BE49-F238E27FC236}">
                <a16:creationId xmlns:a16="http://schemas.microsoft.com/office/drawing/2014/main" xmlns="" id="{BF6FC793-327A-AC4E-86D4-78C6D6CEB261}"/>
              </a:ext>
            </a:extLst>
          </p:cNvPr>
          <p:cNvPicPr preferRelativeResize="0"/>
          <p:nvPr/>
        </p:nvPicPr>
        <p:blipFill rotWithShape="1">
          <a:blip r:embed="rId3" cstate="screen">
            <a:extLst>
              <a:ext uri="{28A0092B-C50C-407E-A947-70E740481C1C}">
                <a14:useLocalDpi xmlns:a14="http://schemas.microsoft.com/office/drawing/2010/main"/>
              </a:ext>
            </a:extLst>
          </a:blip>
          <a:srcRect l="10465" t="-61" r="1273" b="-235"/>
          <a:stretch/>
        </p:blipFill>
        <p:spPr>
          <a:xfrm>
            <a:off x="0" y="0"/>
            <a:ext cx="9186400" cy="6905495"/>
          </a:xfrm>
          <a:prstGeom prst="rect">
            <a:avLst/>
          </a:prstGeom>
          <a:noFill/>
          <a:ln>
            <a:noFill/>
          </a:ln>
        </p:spPr>
      </p:pic>
      <p:sp>
        <p:nvSpPr>
          <p:cNvPr id="16" name="Shape 23">
            <a:extLst>
              <a:ext uri="{FF2B5EF4-FFF2-40B4-BE49-F238E27FC236}">
                <a16:creationId xmlns:a16="http://schemas.microsoft.com/office/drawing/2014/main" xmlns="" id="{71778693-AFF3-9B42-95B8-EF83A4DE8279}"/>
              </a:ext>
            </a:extLst>
          </p:cNvPr>
          <p:cNvSpPr/>
          <p:nvPr/>
        </p:nvSpPr>
        <p:spPr>
          <a:xfrm>
            <a:off x="0" y="0"/>
            <a:ext cx="9186400" cy="6905495"/>
          </a:xfrm>
          <a:prstGeom prst="rect">
            <a:avLst/>
          </a:prstGeom>
          <a:solidFill>
            <a:srgbClr val="39404F">
              <a:alpha val="76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Rectangle 16">
            <a:extLst>
              <a:ext uri="{FF2B5EF4-FFF2-40B4-BE49-F238E27FC236}">
                <a16:creationId xmlns:a16="http://schemas.microsoft.com/office/drawing/2014/main" xmlns="" id="{0C99845B-8B4E-F84B-85B5-202C8B8E9710}"/>
              </a:ext>
            </a:extLst>
          </p:cNvPr>
          <p:cNvSpPr/>
          <p:nvPr/>
        </p:nvSpPr>
        <p:spPr>
          <a:xfrm>
            <a:off x="0" y="3428999"/>
            <a:ext cx="9186400" cy="363070"/>
          </a:xfrm>
          <a:prstGeom prst="rect">
            <a:avLst/>
          </a:prstGeom>
          <a:solidFill>
            <a:srgbClr val="79929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Google Shape;117;p16">
            <a:extLst>
              <a:ext uri="{FF2B5EF4-FFF2-40B4-BE49-F238E27FC236}">
                <a16:creationId xmlns:a16="http://schemas.microsoft.com/office/drawing/2014/main" xmlns="" id="{7040CC7C-4123-994E-B909-B9DB58A42C84}"/>
              </a:ext>
            </a:extLst>
          </p:cNvPr>
          <p:cNvCxnSpPr/>
          <p:nvPr/>
        </p:nvCxnSpPr>
        <p:spPr>
          <a:xfrm>
            <a:off x="-128150" y="3586441"/>
            <a:ext cx="9447300" cy="12900"/>
          </a:xfrm>
          <a:prstGeom prst="straightConnector1">
            <a:avLst/>
          </a:prstGeom>
          <a:noFill/>
          <a:ln w="63500" cap="flat" cmpd="sng">
            <a:solidFill>
              <a:srgbClr val="71B57F"/>
            </a:solidFill>
            <a:prstDash val="solid"/>
            <a:round/>
            <a:headEnd type="none" w="med" len="med"/>
            <a:tailEnd type="none" w="med" len="med"/>
          </a:ln>
        </p:spPr>
      </p:cxnSp>
      <p:sp>
        <p:nvSpPr>
          <p:cNvPr id="19" name="Google Shape;126;p16">
            <a:extLst>
              <a:ext uri="{FF2B5EF4-FFF2-40B4-BE49-F238E27FC236}">
                <a16:creationId xmlns:a16="http://schemas.microsoft.com/office/drawing/2014/main" xmlns="" id="{9B44669D-5B9C-5D44-8261-B19226DDBFA4}"/>
              </a:ext>
            </a:extLst>
          </p:cNvPr>
          <p:cNvSpPr txBox="1">
            <a:spLocks/>
          </p:cNvSpPr>
          <p:nvPr/>
        </p:nvSpPr>
        <p:spPr>
          <a:xfrm>
            <a:off x="457200" y="1966320"/>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Verdana"/>
              <a:buNone/>
              <a:defRPr sz="36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Federo"/>
              <a:buNone/>
            </a:pPr>
            <a:r>
              <a:rPr lang="en-US" sz="6000" spc="-300">
                <a:solidFill>
                  <a:schemeClr val="bg1"/>
                </a:solidFill>
              </a:rPr>
              <a:t>Today’s</a:t>
            </a:r>
            <a:r>
              <a:rPr lang="en-US" sz="6000" spc="-150">
                <a:solidFill>
                  <a:schemeClr val="bg1"/>
                </a:solidFill>
              </a:rPr>
              <a:t> Topics</a:t>
            </a:r>
            <a:endParaRPr lang="en-US" sz="6000" spc="-150" dirty="0">
              <a:solidFill>
                <a:schemeClr val="bg1"/>
              </a:solidFill>
            </a:endParaRPr>
          </a:p>
        </p:txBody>
      </p:sp>
      <p:pic>
        <p:nvPicPr>
          <p:cNvPr id="20" name="Google Shape;13;p1">
            <a:extLst>
              <a:ext uri="{FF2B5EF4-FFF2-40B4-BE49-F238E27FC236}">
                <a16:creationId xmlns:a16="http://schemas.microsoft.com/office/drawing/2014/main" xmlns="" id="{9344CDC2-4D4B-9840-92FF-BAEB58A3B6E7}"/>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24" name="Google Shape;122;p16">
            <a:extLst>
              <a:ext uri="{FF2B5EF4-FFF2-40B4-BE49-F238E27FC236}">
                <a16:creationId xmlns:a16="http://schemas.microsoft.com/office/drawing/2014/main" xmlns="" id="{465697A4-BD6E-EA44-A003-03CCE3656152}"/>
              </a:ext>
            </a:extLst>
          </p:cNvPr>
          <p:cNvSpPr txBox="1"/>
          <p:nvPr/>
        </p:nvSpPr>
        <p:spPr>
          <a:xfrm>
            <a:off x="457200" y="4005078"/>
            <a:ext cx="1831160" cy="79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FFAC40"/>
                </a:solidFill>
                <a:latin typeface="Verdana" panose="020B0604030504040204" pitchFamily="34" charset="0"/>
                <a:ea typeface="Verdana" panose="020B0604030504040204" pitchFamily="34" charset="0"/>
                <a:cs typeface="Verdana" panose="020B0604030504040204" pitchFamily="34" charset="0"/>
              </a:rPr>
              <a:t>2019 Priorities and Concerns</a:t>
            </a:r>
            <a:endParaRPr b="1" dirty="0">
              <a:solidFill>
                <a:srgbClr val="FFAC40"/>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Google Shape;123;p16">
            <a:extLst>
              <a:ext uri="{FF2B5EF4-FFF2-40B4-BE49-F238E27FC236}">
                <a16:creationId xmlns:a16="http://schemas.microsoft.com/office/drawing/2014/main" xmlns="" id="{F8F45779-D292-0048-8967-7548964075F4}"/>
              </a:ext>
            </a:extLst>
          </p:cNvPr>
          <p:cNvSpPr txBox="1"/>
          <p:nvPr/>
        </p:nvSpPr>
        <p:spPr>
          <a:xfrm>
            <a:off x="2558489" y="4005078"/>
            <a:ext cx="185043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Demographics</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Google Shape;124;p16">
            <a:extLst>
              <a:ext uri="{FF2B5EF4-FFF2-40B4-BE49-F238E27FC236}">
                <a16:creationId xmlns:a16="http://schemas.microsoft.com/office/drawing/2014/main" xmlns="" id="{16565ABB-8F5C-4F4D-B07F-B5B350F1AF36}"/>
              </a:ext>
            </a:extLst>
          </p:cNvPr>
          <p:cNvSpPr txBox="1"/>
          <p:nvPr/>
        </p:nvSpPr>
        <p:spPr>
          <a:xfrm>
            <a:off x="4886436" y="4005078"/>
            <a:ext cx="151966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The Human Factor</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Google Shape;125;p16">
            <a:extLst>
              <a:ext uri="{FF2B5EF4-FFF2-40B4-BE49-F238E27FC236}">
                <a16:creationId xmlns:a16="http://schemas.microsoft.com/office/drawing/2014/main" xmlns="" id="{9E6F9A81-BEE7-5A47-A56B-0E79D25F37EB}"/>
              </a:ext>
            </a:extLst>
          </p:cNvPr>
          <p:cNvSpPr txBox="1"/>
          <p:nvPr/>
        </p:nvSpPr>
        <p:spPr>
          <a:xfrm>
            <a:off x="6854218" y="4005078"/>
            <a:ext cx="190360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2019 and Beyond</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Google Shape;118;p16">
            <a:extLst>
              <a:ext uri="{FF2B5EF4-FFF2-40B4-BE49-F238E27FC236}">
                <a16:creationId xmlns:a16="http://schemas.microsoft.com/office/drawing/2014/main" xmlns="" id="{07B080B6-61AB-F642-ABF9-41DECE47DA8E}"/>
              </a:ext>
            </a:extLst>
          </p:cNvPr>
          <p:cNvSpPr/>
          <p:nvPr/>
        </p:nvSpPr>
        <p:spPr>
          <a:xfrm>
            <a:off x="1031331" y="3296953"/>
            <a:ext cx="613300" cy="611727"/>
          </a:xfrm>
          <a:prstGeom prst="ellipse">
            <a:avLst/>
          </a:prstGeom>
          <a:solidFill>
            <a:srgbClr val="FFAC40"/>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p16">
            <a:extLst>
              <a:ext uri="{FF2B5EF4-FFF2-40B4-BE49-F238E27FC236}">
                <a16:creationId xmlns:a16="http://schemas.microsoft.com/office/drawing/2014/main" xmlns="" id="{11FC5A02-311B-104C-B332-33C186868F60}"/>
              </a:ext>
            </a:extLst>
          </p:cNvPr>
          <p:cNvSpPr/>
          <p:nvPr/>
        </p:nvSpPr>
        <p:spPr>
          <a:xfrm>
            <a:off x="3177054"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p16">
            <a:extLst>
              <a:ext uri="{FF2B5EF4-FFF2-40B4-BE49-F238E27FC236}">
                <a16:creationId xmlns:a16="http://schemas.microsoft.com/office/drawing/2014/main" xmlns="" id="{FD43F379-041E-7C4E-821C-1FA51097E1DE}"/>
              </a:ext>
            </a:extLst>
          </p:cNvPr>
          <p:cNvSpPr/>
          <p:nvPr/>
        </p:nvSpPr>
        <p:spPr>
          <a:xfrm>
            <a:off x="5339616"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p16">
            <a:extLst>
              <a:ext uri="{FF2B5EF4-FFF2-40B4-BE49-F238E27FC236}">
                <a16:creationId xmlns:a16="http://schemas.microsoft.com/office/drawing/2014/main" xmlns="" id="{8CB79AD2-1A09-F844-85FD-880D206539E8}"/>
              </a:ext>
            </a:extLst>
          </p:cNvPr>
          <p:cNvSpPr/>
          <p:nvPr/>
        </p:nvSpPr>
        <p:spPr>
          <a:xfrm>
            <a:off x="7499368" y="3315702"/>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a:extLst>
              <a:ext uri="{FF2B5EF4-FFF2-40B4-BE49-F238E27FC236}">
                <a16:creationId xmlns:a16="http://schemas.microsoft.com/office/drawing/2014/main" xmlns="" id="{AA9FBA8B-1296-4149-9AA1-C099712F1C23}"/>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Federo"/>
              <a:buNone/>
            </a:pPr>
            <a:r>
              <a:rPr lang="en-US"/>
              <a:t>2019 Priorities</a:t>
            </a:r>
            <a:endParaRPr/>
          </a:p>
        </p:txBody>
      </p:sp>
      <p:pic>
        <p:nvPicPr>
          <p:cNvPr id="148" name="Google Shape;148;p18"/>
          <p:cNvPicPr preferRelativeResize="0"/>
          <p:nvPr/>
        </p:nvPicPr>
        <p:blipFill rotWithShape="1">
          <a:blip r:embed="rId3">
            <a:alphaModFix/>
          </a:blip>
          <a:srcRect t="18425"/>
          <a:stretch/>
        </p:blipFill>
        <p:spPr>
          <a:xfrm>
            <a:off x="158362" y="1290918"/>
            <a:ext cx="8827276" cy="45364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5" name="Rectangle 4">
            <a:extLst>
              <a:ext uri="{FF2B5EF4-FFF2-40B4-BE49-F238E27FC236}">
                <a16:creationId xmlns:a16="http://schemas.microsoft.com/office/drawing/2014/main" xmlns="" id="{7C4350A7-6250-504C-B7F0-964F4965E01B}"/>
              </a:ext>
            </a:extLst>
          </p:cNvPr>
          <p:cNvSpPr/>
          <p:nvPr/>
        </p:nvSpPr>
        <p:spPr>
          <a:xfrm>
            <a:off x="0" y="0"/>
            <a:ext cx="9144000" cy="6858000"/>
          </a:xfrm>
          <a:prstGeom prst="rect">
            <a:avLst/>
          </a:prstGeom>
          <a:solidFill>
            <a:srgbClr val="45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Google Shape;154;p19"/>
          <p:cNvSpPr txBox="1">
            <a:spLocks noGrp="1"/>
          </p:cNvSpPr>
          <p:nvPr>
            <p:ph type="body" idx="1"/>
          </p:nvPr>
        </p:nvSpPr>
        <p:spPr>
          <a:xfrm>
            <a:off x="1067182" y="1816568"/>
            <a:ext cx="7009636" cy="3429000"/>
          </a:xfrm>
          <a:prstGeom prst="rect">
            <a:avLst/>
          </a:prstGeom>
          <a:noFill/>
          <a:ln>
            <a:noFill/>
          </a:ln>
        </p:spPr>
        <p:txBody>
          <a:bodyPr spcFirstLastPara="1" wrap="square" lIns="91425" tIns="45700" rIns="91425" bIns="45700" anchor="t" anchorCtr="0">
            <a:noAutofit/>
          </a:bodyPr>
          <a:lstStyle/>
          <a:p>
            <a:pPr marL="346075" marR="0" lvl="0" indent="-333375" algn="l" rtl="0">
              <a:spcBef>
                <a:spcPts val="2000"/>
              </a:spcBef>
              <a:spcAft>
                <a:spcPts val="0"/>
              </a:spcAft>
              <a:buClr>
                <a:srgbClr val="71B57F"/>
              </a:buClr>
              <a:buSzPct val="100000"/>
              <a:buFont typeface="Arial" panose="020B0604020202020204" pitchFamily="34" charset="0"/>
              <a:buChar char="•"/>
            </a:pPr>
            <a:r>
              <a:rPr lang="en-US" dirty="0">
                <a:solidFill>
                  <a:schemeClr val="bg1"/>
                </a:solidFill>
              </a:rPr>
              <a:t>Market pressures and portfolio loss</a:t>
            </a:r>
            <a:endParaRPr dirty="0">
              <a:solidFill>
                <a:schemeClr val="bg1"/>
              </a:solidFill>
            </a:endParaRPr>
          </a:p>
          <a:p>
            <a:pPr marL="346075" marR="0" lvl="0" indent="-333375" algn="l" rtl="0">
              <a:spcBef>
                <a:spcPts val="2000"/>
              </a:spcBef>
              <a:spcAft>
                <a:spcPts val="0"/>
              </a:spcAft>
              <a:buClr>
                <a:srgbClr val="71B57F"/>
              </a:buClr>
              <a:buSzPct val="100000"/>
              <a:buFont typeface="Arial" panose="020B0604020202020204" pitchFamily="34" charset="0"/>
              <a:buChar char="•"/>
            </a:pPr>
            <a:r>
              <a:rPr lang="en-US" dirty="0">
                <a:solidFill>
                  <a:schemeClr val="bg1"/>
                </a:solidFill>
              </a:rPr>
              <a:t>Changes in property owner portfolio composition and strategy</a:t>
            </a:r>
            <a:endParaRPr dirty="0">
              <a:solidFill>
                <a:schemeClr val="bg1"/>
              </a:solidFill>
            </a:endParaRPr>
          </a:p>
          <a:p>
            <a:pPr marL="346075" marR="0" lvl="0" indent="-333375" algn="l" rtl="0">
              <a:spcBef>
                <a:spcPts val="2000"/>
              </a:spcBef>
              <a:spcAft>
                <a:spcPts val="0"/>
              </a:spcAft>
              <a:buClr>
                <a:srgbClr val="71B57F"/>
              </a:buClr>
              <a:buSzPct val="100000"/>
              <a:buFont typeface="Arial" panose="020B0604020202020204" pitchFamily="34" charset="0"/>
              <a:buChar char="•"/>
            </a:pPr>
            <a:r>
              <a:rPr lang="en-US" dirty="0">
                <a:solidFill>
                  <a:schemeClr val="bg1"/>
                </a:solidFill>
              </a:rPr>
              <a:t>Shifts in renter demographics</a:t>
            </a:r>
            <a:endParaRPr dirty="0">
              <a:solidFill>
                <a:schemeClr val="bg1"/>
              </a:solidFill>
            </a:endParaRPr>
          </a:p>
          <a:p>
            <a:pPr marL="346075" marR="0" lvl="0" indent="-333375" algn="l" rtl="0">
              <a:spcBef>
                <a:spcPts val="2000"/>
              </a:spcBef>
              <a:spcAft>
                <a:spcPts val="0"/>
              </a:spcAft>
              <a:buClr>
                <a:srgbClr val="71B57F"/>
              </a:buClr>
              <a:buSzPct val="100000"/>
              <a:buFont typeface="Arial" panose="020B0604020202020204" pitchFamily="34" charset="0"/>
              <a:buChar char="•"/>
            </a:pPr>
            <a:r>
              <a:rPr lang="en-US" dirty="0">
                <a:solidFill>
                  <a:schemeClr val="bg1"/>
                </a:solidFill>
              </a:rPr>
              <a:t>Evolutions in technology</a:t>
            </a:r>
            <a:endParaRPr dirty="0">
              <a:solidFill>
                <a:schemeClr val="bg1"/>
              </a:solidFill>
            </a:endParaRPr>
          </a:p>
        </p:txBody>
      </p:sp>
      <p:pic>
        <p:nvPicPr>
          <p:cNvPr id="6" name="Google Shape;13;p1">
            <a:extLst>
              <a:ext uri="{FF2B5EF4-FFF2-40B4-BE49-F238E27FC236}">
                <a16:creationId xmlns:a16="http://schemas.microsoft.com/office/drawing/2014/main" xmlns="" id="{91E4AA68-8704-1041-9A5D-A3D53DEEDC30}"/>
              </a:ext>
            </a:extLst>
          </p:cNvPr>
          <p:cNvPicPr preferRelativeResize="0"/>
          <p:nvPr/>
        </p:nvPicPr>
        <p:blipFill rotWithShape="1">
          <a:blip r:embed="rId3">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10" name="Google Shape;147;p18">
            <a:extLst>
              <a:ext uri="{FF2B5EF4-FFF2-40B4-BE49-F238E27FC236}">
                <a16:creationId xmlns:a16="http://schemas.microsoft.com/office/drawing/2014/main" xmlns="" id="{1E548638-F644-C145-9573-704576961CAD}"/>
              </a:ext>
            </a:extLst>
          </p:cNvPr>
          <p:cNvSpPr txBox="1">
            <a:spLocks/>
          </p:cNvSpPr>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Verdana"/>
              <a:buNone/>
              <a:defRPr sz="36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bg1"/>
                </a:solidFill>
              </a:rPr>
              <a:t>2019 Concerns</a:t>
            </a:r>
            <a:endParaRPr lang="en-US" dirty="0"/>
          </a:p>
        </p:txBody>
      </p:sp>
      <p:pic>
        <p:nvPicPr>
          <p:cNvPr id="11" name="Picture 10">
            <a:extLst>
              <a:ext uri="{FF2B5EF4-FFF2-40B4-BE49-F238E27FC236}">
                <a16:creationId xmlns:a16="http://schemas.microsoft.com/office/drawing/2014/main" xmlns="" id="{6DC0D97D-2793-F244-9A97-7AE6CACA7357}"/>
              </a:ext>
            </a:extLst>
          </p:cNvPr>
          <p:cNvPicPr>
            <a:picLocks noChangeAspect="1"/>
          </p:cNvPicPr>
          <p:nvPr/>
        </p:nvPicPr>
        <p:blipFill>
          <a:blip r:embed="rId4"/>
          <a:stretch>
            <a:fillRect/>
          </a:stretch>
        </p:blipFill>
        <p:spPr>
          <a:xfrm>
            <a:off x="170688" y="6224824"/>
            <a:ext cx="1750496" cy="55697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5" name="Picture 4" descr="4082.jpg">
            <a:extLst>
              <a:ext uri="{FF2B5EF4-FFF2-40B4-BE49-F238E27FC236}">
                <a16:creationId xmlns:a16="http://schemas.microsoft.com/office/drawing/2014/main" xmlns="" id="{4C196189-A037-214E-BF87-E39EC13823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810" t="14391" r="18599" b="5069"/>
          <a:stretch/>
        </p:blipFill>
        <p:spPr>
          <a:xfrm>
            <a:off x="0" y="0"/>
            <a:ext cx="9144000" cy="6858000"/>
          </a:xfrm>
          <a:prstGeom prst="rect">
            <a:avLst/>
          </a:prstGeom>
        </p:spPr>
      </p:pic>
      <p:sp>
        <p:nvSpPr>
          <p:cNvPr id="6" name="Shape 23">
            <a:extLst>
              <a:ext uri="{FF2B5EF4-FFF2-40B4-BE49-F238E27FC236}">
                <a16:creationId xmlns:a16="http://schemas.microsoft.com/office/drawing/2014/main" xmlns="" id="{ADE6E1D1-EE82-9245-A580-C58E1FAC2DC5}"/>
              </a:ext>
            </a:extLst>
          </p:cNvPr>
          <p:cNvSpPr/>
          <p:nvPr/>
        </p:nvSpPr>
        <p:spPr>
          <a:xfrm>
            <a:off x="0" y="-1"/>
            <a:ext cx="9144000" cy="6858001"/>
          </a:xfrm>
          <a:prstGeom prst="rect">
            <a:avLst/>
          </a:prstGeom>
          <a:solidFill>
            <a:srgbClr val="39404F">
              <a:alpha val="70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Google Shape;160;p2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chemeClr val="bg1"/>
                </a:solidFill>
              </a:rPr>
              <a:t>The Human Factor</a:t>
            </a:r>
            <a:endParaRPr dirty="0">
              <a:solidFill>
                <a:schemeClr val="bg1"/>
              </a:solidFill>
            </a:endParaRPr>
          </a:p>
        </p:txBody>
      </p:sp>
      <p:sp>
        <p:nvSpPr>
          <p:cNvPr id="161" name="Google Shape;161;p20"/>
          <p:cNvSpPr txBox="1">
            <a:spLocks noGrp="1"/>
          </p:cNvSpPr>
          <p:nvPr>
            <p:ph type="body" idx="1"/>
          </p:nvPr>
        </p:nvSpPr>
        <p:spPr>
          <a:xfrm>
            <a:off x="457200" y="2602327"/>
            <a:ext cx="8229600" cy="1143001"/>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dirty="0">
                <a:solidFill>
                  <a:schemeClr val="bg1"/>
                </a:solidFill>
              </a:rPr>
              <a:t>What it means to focus your business on </a:t>
            </a:r>
          </a:p>
          <a:p>
            <a:pPr marL="0" lvl="0" indent="0" algn="l" rtl="0">
              <a:lnSpc>
                <a:spcPts val="2800"/>
              </a:lnSpc>
              <a:spcBef>
                <a:spcPts val="640"/>
              </a:spcBef>
              <a:spcAft>
                <a:spcPts val="0"/>
              </a:spcAft>
              <a:buNone/>
            </a:pPr>
            <a:r>
              <a:rPr lang="en-US" dirty="0">
                <a:solidFill>
                  <a:schemeClr val="bg1"/>
                </a:solidFill>
              </a:rPr>
              <a:t>the human factors:</a:t>
            </a:r>
            <a:endParaRPr dirty="0">
              <a:solidFill>
                <a:schemeClr val="bg1"/>
              </a:solidFill>
            </a:endParaRPr>
          </a:p>
        </p:txBody>
      </p:sp>
      <p:grpSp>
        <p:nvGrpSpPr>
          <p:cNvPr id="13" name="Group 12">
            <a:extLst>
              <a:ext uri="{FF2B5EF4-FFF2-40B4-BE49-F238E27FC236}">
                <a16:creationId xmlns:a16="http://schemas.microsoft.com/office/drawing/2014/main" xmlns="" id="{45C4DE62-F56E-3944-9A7B-F9C78A145E23}"/>
              </a:ext>
            </a:extLst>
          </p:cNvPr>
          <p:cNvGrpSpPr/>
          <p:nvPr/>
        </p:nvGrpSpPr>
        <p:grpSpPr>
          <a:xfrm>
            <a:off x="576616" y="3769109"/>
            <a:ext cx="7975714" cy="774653"/>
            <a:chOff x="576616" y="4333883"/>
            <a:chExt cx="7975714" cy="774653"/>
          </a:xfrm>
        </p:grpSpPr>
        <p:sp>
          <p:nvSpPr>
            <p:cNvPr id="2" name="Rectangle 1">
              <a:extLst>
                <a:ext uri="{FF2B5EF4-FFF2-40B4-BE49-F238E27FC236}">
                  <a16:creationId xmlns:a16="http://schemas.microsoft.com/office/drawing/2014/main" xmlns="" id="{20BBA4BD-C792-9B41-857F-EA81403D7A45}"/>
                </a:ext>
              </a:extLst>
            </p:cNvPr>
            <p:cNvSpPr/>
            <p:nvPr/>
          </p:nvSpPr>
          <p:spPr>
            <a:xfrm>
              <a:off x="6907963" y="4341618"/>
              <a:ext cx="1644367" cy="759182"/>
            </a:xfrm>
            <a:prstGeom prst="rect">
              <a:avLst/>
            </a:prstGeom>
          </p:spPr>
          <p:txBody>
            <a:bodyPr wrap="square" anchor="ctr">
              <a:spAutoFit/>
            </a:bodyPr>
            <a:lstStyle/>
            <a:p>
              <a:pPr marL="50800" lvl="0">
                <a:lnSpc>
                  <a:spcPts val="2600"/>
                </a:lnSpc>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Tech </a:t>
              </a:r>
              <a:b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b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enabled</a:t>
              </a:r>
            </a:p>
          </p:txBody>
        </p:sp>
        <p:sp>
          <p:nvSpPr>
            <p:cNvPr id="3" name="Oval 2">
              <a:extLst>
                <a:ext uri="{FF2B5EF4-FFF2-40B4-BE49-F238E27FC236}">
                  <a16:creationId xmlns:a16="http://schemas.microsoft.com/office/drawing/2014/main" xmlns="" id="{A95A0830-149A-3649-9649-946CA1F18ECD}"/>
                </a:ext>
              </a:extLst>
            </p:cNvPr>
            <p:cNvSpPr/>
            <p:nvPr/>
          </p:nvSpPr>
          <p:spPr>
            <a:xfrm>
              <a:off x="576616" y="4333883"/>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1</a:t>
              </a:r>
            </a:p>
          </p:txBody>
        </p:sp>
        <p:sp>
          <p:nvSpPr>
            <p:cNvPr id="10" name="Oval 9">
              <a:extLst>
                <a:ext uri="{FF2B5EF4-FFF2-40B4-BE49-F238E27FC236}">
                  <a16:creationId xmlns:a16="http://schemas.microsoft.com/office/drawing/2014/main" xmlns="" id="{4D2137F8-42A8-F64B-A5F6-7E534F5FA354}"/>
                </a:ext>
              </a:extLst>
            </p:cNvPr>
            <p:cNvSpPr/>
            <p:nvPr/>
          </p:nvSpPr>
          <p:spPr>
            <a:xfrm>
              <a:off x="3387051" y="4333883"/>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2</a:t>
              </a:r>
            </a:p>
          </p:txBody>
        </p:sp>
        <p:sp>
          <p:nvSpPr>
            <p:cNvPr id="12" name="Oval 11">
              <a:extLst>
                <a:ext uri="{FF2B5EF4-FFF2-40B4-BE49-F238E27FC236}">
                  <a16:creationId xmlns:a16="http://schemas.microsoft.com/office/drawing/2014/main" xmlns="" id="{AC1C9237-FD6A-3E4B-B1D0-277C4E052404}"/>
                </a:ext>
              </a:extLst>
            </p:cNvPr>
            <p:cNvSpPr/>
            <p:nvPr/>
          </p:nvSpPr>
          <p:spPr>
            <a:xfrm>
              <a:off x="6177316" y="4333883"/>
              <a:ext cx="774653" cy="774653"/>
            </a:xfrm>
            <a:prstGeom prst="ellipse">
              <a:avLst/>
            </a:prstGeom>
            <a:solidFill>
              <a:srgbClr val="71B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3</a:t>
              </a:r>
            </a:p>
          </p:txBody>
        </p:sp>
        <p:sp>
          <p:nvSpPr>
            <p:cNvPr id="7" name="Rectangle 6">
              <a:extLst>
                <a:ext uri="{FF2B5EF4-FFF2-40B4-BE49-F238E27FC236}">
                  <a16:creationId xmlns:a16="http://schemas.microsoft.com/office/drawing/2014/main" xmlns="" id="{A0EE01EB-AA6B-7B41-9ACB-A5B1C2D49303}"/>
                </a:ext>
              </a:extLst>
            </p:cNvPr>
            <p:cNvSpPr/>
            <p:nvPr/>
          </p:nvSpPr>
          <p:spPr>
            <a:xfrm>
              <a:off x="1307920" y="4341618"/>
              <a:ext cx="1898277" cy="759182"/>
            </a:xfrm>
            <a:prstGeom prst="rect">
              <a:avLst/>
            </a:prstGeom>
          </p:spPr>
          <p:txBody>
            <a:bodyPr wrap="none" anchor="ctr">
              <a:spAutoFit/>
            </a:bodyPr>
            <a:lstStyle/>
            <a:p>
              <a:pPr marL="50800" lvl="0">
                <a:lnSpc>
                  <a:spcPts val="2600"/>
                </a:lnSpc>
                <a:spcBef>
                  <a:spcPts val="640"/>
                </a:spcBef>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Empathy-</a:t>
              </a:r>
              <a:b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b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driven</a:t>
              </a:r>
            </a:p>
          </p:txBody>
        </p:sp>
        <p:sp>
          <p:nvSpPr>
            <p:cNvPr id="9" name="Rectangle 8">
              <a:extLst>
                <a:ext uri="{FF2B5EF4-FFF2-40B4-BE49-F238E27FC236}">
                  <a16:creationId xmlns:a16="http://schemas.microsoft.com/office/drawing/2014/main" xmlns="" id="{2921483E-F84D-8F43-8F47-8B8BAFADD598}"/>
                </a:ext>
              </a:extLst>
            </p:cNvPr>
            <p:cNvSpPr/>
            <p:nvPr/>
          </p:nvSpPr>
          <p:spPr>
            <a:xfrm>
              <a:off x="4133978" y="4341618"/>
              <a:ext cx="1689886" cy="759182"/>
            </a:xfrm>
            <a:prstGeom prst="rect">
              <a:avLst/>
            </a:prstGeom>
          </p:spPr>
          <p:txBody>
            <a:bodyPr wrap="none" anchor="ctr">
              <a:spAutoFit/>
            </a:bodyPr>
            <a:lstStyle/>
            <a:p>
              <a:pPr marL="50800" lvl="0">
                <a:lnSpc>
                  <a:spcPts val="2600"/>
                </a:lnSpc>
                <a:buSzPts val="2800"/>
              </a:pP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Service-</a:t>
              </a:r>
              <a:b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br>
              <a:r>
                <a:rPr lang="en-US" sz="2400" b="1" dirty="0">
                  <a:solidFill>
                    <a:srgbClr val="87D698"/>
                  </a:solidFill>
                  <a:latin typeface="Verdana" panose="020B0604030504040204" pitchFamily="34" charset="0"/>
                  <a:ea typeface="Verdana" panose="020B0604030504040204" pitchFamily="34" charset="0"/>
                  <a:cs typeface="Verdana" panose="020B0604030504040204" pitchFamily="34" charset="0"/>
                </a:rPr>
                <a:t>oriented</a:t>
              </a:r>
            </a:p>
          </p:txBody>
        </p:sp>
      </p:grpSp>
      <p:pic>
        <p:nvPicPr>
          <p:cNvPr id="16" name="Google Shape;13;p1">
            <a:extLst>
              <a:ext uri="{FF2B5EF4-FFF2-40B4-BE49-F238E27FC236}">
                <a16:creationId xmlns:a16="http://schemas.microsoft.com/office/drawing/2014/main" xmlns="" id="{EE262DB1-606B-584B-A5DD-D117C1DF2396}"/>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pic>
        <p:nvPicPr>
          <p:cNvPr id="20" name="Picture 19">
            <a:extLst>
              <a:ext uri="{FF2B5EF4-FFF2-40B4-BE49-F238E27FC236}">
                <a16:creationId xmlns:a16="http://schemas.microsoft.com/office/drawing/2014/main" xmlns="" id="{F983E17A-D737-C647-83BE-68CA8CE55432}"/>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Title 2">
            <a:extLst>
              <a:ext uri="{FF2B5EF4-FFF2-40B4-BE49-F238E27FC236}">
                <a16:creationId xmlns:a16="http://schemas.microsoft.com/office/drawing/2014/main" xmlns="" id="{C090820A-656E-DD43-9CD5-5826947A5C64}"/>
              </a:ext>
            </a:extLst>
          </p:cNvPr>
          <p:cNvSpPr>
            <a:spLocks noGrp="1"/>
          </p:cNvSpPr>
          <p:nvPr>
            <p:ph type="title"/>
          </p:nvPr>
        </p:nvSpPr>
        <p:spPr/>
        <p:txBody>
          <a:bodyPr/>
          <a:lstStyle/>
          <a:p>
            <a:endParaRPr lang="en-US"/>
          </a:p>
        </p:txBody>
      </p:sp>
      <p:pic>
        <p:nvPicPr>
          <p:cNvPr id="15" name="Shape 104">
            <a:extLst>
              <a:ext uri="{FF2B5EF4-FFF2-40B4-BE49-F238E27FC236}">
                <a16:creationId xmlns:a16="http://schemas.microsoft.com/office/drawing/2014/main" xmlns="" id="{31458E94-C831-EF4B-9C2D-A04CF5EC9DE1}"/>
              </a:ext>
            </a:extLst>
          </p:cNvPr>
          <p:cNvPicPr preferRelativeResize="0"/>
          <p:nvPr/>
        </p:nvPicPr>
        <p:blipFill rotWithShape="1">
          <a:blip r:embed="rId3" cstate="screen">
            <a:extLst>
              <a:ext uri="{28A0092B-C50C-407E-A947-70E740481C1C}">
                <a14:useLocalDpi xmlns:a14="http://schemas.microsoft.com/office/drawing/2010/main"/>
              </a:ext>
            </a:extLst>
          </a:blip>
          <a:srcRect l="10465" t="-61" r="1273" b="-235"/>
          <a:stretch/>
        </p:blipFill>
        <p:spPr>
          <a:xfrm>
            <a:off x="0" y="0"/>
            <a:ext cx="9186400" cy="6905495"/>
          </a:xfrm>
          <a:prstGeom prst="rect">
            <a:avLst/>
          </a:prstGeom>
          <a:noFill/>
          <a:ln>
            <a:noFill/>
          </a:ln>
        </p:spPr>
      </p:pic>
      <p:sp>
        <p:nvSpPr>
          <p:cNvPr id="16" name="Shape 23">
            <a:extLst>
              <a:ext uri="{FF2B5EF4-FFF2-40B4-BE49-F238E27FC236}">
                <a16:creationId xmlns:a16="http://schemas.microsoft.com/office/drawing/2014/main" xmlns="" id="{804E8988-E205-7F45-934A-44874C7B8487}"/>
              </a:ext>
            </a:extLst>
          </p:cNvPr>
          <p:cNvSpPr/>
          <p:nvPr/>
        </p:nvSpPr>
        <p:spPr>
          <a:xfrm>
            <a:off x="0" y="0"/>
            <a:ext cx="9186400" cy="6905495"/>
          </a:xfrm>
          <a:prstGeom prst="rect">
            <a:avLst/>
          </a:prstGeom>
          <a:solidFill>
            <a:srgbClr val="39404F">
              <a:alpha val="76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Rectangle 16">
            <a:extLst>
              <a:ext uri="{FF2B5EF4-FFF2-40B4-BE49-F238E27FC236}">
                <a16:creationId xmlns:a16="http://schemas.microsoft.com/office/drawing/2014/main" xmlns="" id="{9BDB0DF1-C684-794F-99E4-1C8085EB5DEB}"/>
              </a:ext>
            </a:extLst>
          </p:cNvPr>
          <p:cNvSpPr/>
          <p:nvPr/>
        </p:nvSpPr>
        <p:spPr>
          <a:xfrm>
            <a:off x="0" y="3428999"/>
            <a:ext cx="9186400" cy="363070"/>
          </a:xfrm>
          <a:prstGeom prst="rect">
            <a:avLst/>
          </a:prstGeom>
          <a:solidFill>
            <a:srgbClr val="79929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Google Shape;117;p16">
            <a:extLst>
              <a:ext uri="{FF2B5EF4-FFF2-40B4-BE49-F238E27FC236}">
                <a16:creationId xmlns:a16="http://schemas.microsoft.com/office/drawing/2014/main" xmlns="" id="{23DE396D-0A68-E443-A413-BA02D28EB288}"/>
              </a:ext>
            </a:extLst>
          </p:cNvPr>
          <p:cNvCxnSpPr/>
          <p:nvPr/>
        </p:nvCxnSpPr>
        <p:spPr>
          <a:xfrm>
            <a:off x="-128150" y="3586441"/>
            <a:ext cx="9447300" cy="12900"/>
          </a:xfrm>
          <a:prstGeom prst="straightConnector1">
            <a:avLst/>
          </a:prstGeom>
          <a:noFill/>
          <a:ln w="63500" cap="flat" cmpd="sng">
            <a:solidFill>
              <a:srgbClr val="71B57F"/>
            </a:solidFill>
            <a:prstDash val="solid"/>
            <a:round/>
            <a:headEnd type="none" w="med" len="med"/>
            <a:tailEnd type="none" w="med" len="med"/>
          </a:ln>
        </p:spPr>
      </p:cxnSp>
      <p:sp>
        <p:nvSpPr>
          <p:cNvPr id="19" name="Google Shape;126;p16">
            <a:extLst>
              <a:ext uri="{FF2B5EF4-FFF2-40B4-BE49-F238E27FC236}">
                <a16:creationId xmlns:a16="http://schemas.microsoft.com/office/drawing/2014/main" xmlns="" id="{C131D83C-D27E-794E-807C-DAC37C768FB1}"/>
              </a:ext>
            </a:extLst>
          </p:cNvPr>
          <p:cNvSpPr txBox="1">
            <a:spLocks/>
          </p:cNvSpPr>
          <p:nvPr/>
        </p:nvSpPr>
        <p:spPr>
          <a:xfrm>
            <a:off x="457200" y="1966320"/>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Verdana"/>
              <a:buNone/>
              <a:defRPr sz="36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Federo"/>
              <a:buNone/>
            </a:pPr>
            <a:r>
              <a:rPr lang="en-US" sz="6000" spc="-300">
                <a:solidFill>
                  <a:schemeClr val="bg1"/>
                </a:solidFill>
              </a:rPr>
              <a:t>Today’s</a:t>
            </a:r>
            <a:r>
              <a:rPr lang="en-US" sz="6000" spc="-150">
                <a:solidFill>
                  <a:schemeClr val="bg1"/>
                </a:solidFill>
              </a:rPr>
              <a:t> Topics</a:t>
            </a:r>
            <a:endParaRPr lang="en-US" sz="6000" spc="-150" dirty="0">
              <a:solidFill>
                <a:schemeClr val="bg1"/>
              </a:solidFill>
            </a:endParaRPr>
          </a:p>
        </p:txBody>
      </p:sp>
      <p:pic>
        <p:nvPicPr>
          <p:cNvPr id="20" name="Google Shape;13;p1">
            <a:extLst>
              <a:ext uri="{FF2B5EF4-FFF2-40B4-BE49-F238E27FC236}">
                <a16:creationId xmlns:a16="http://schemas.microsoft.com/office/drawing/2014/main" xmlns="" id="{F11FFCDA-D1EE-014E-854C-6371D4356AC0}"/>
              </a:ext>
            </a:extLst>
          </p:cNvPr>
          <p:cNvPicPr preferRelativeResize="0"/>
          <p:nvPr/>
        </p:nvPicPr>
        <p:blipFill rotWithShape="1">
          <a:blip r:embed="rId4">
            <a:alphaModFix/>
            <a:biLevel thresh="25000"/>
            <a:extLst>
              <a:ext uri="{BEBA8EAE-BF5A-486C-A8C5-ECC9F3942E4B}">
                <a14:imgProps xmlns:a14="http://schemas.microsoft.com/office/drawing/2010/main">
                  <a14:imgLayer>
                    <a14:imgEffect>
                      <a14:brightnessContrast bright="100000"/>
                    </a14:imgEffect>
                  </a14:imgLayer>
                </a14:imgProps>
              </a:ext>
            </a:extLst>
          </a:blip>
          <a:srcRect/>
          <a:stretch/>
        </p:blipFill>
        <p:spPr>
          <a:xfrm>
            <a:off x="7543800" y="6019800"/>
            <a:ext cx="1524000" cy="762000"/>
          </a:xfrm>
          <a:prstGeom prst="rect">
            <a:avLst/>
          </a:prstGeom>
          <a:noFill/>
          <a:ln>
            <a:noFill/>
          </a:ln>
        </p:spPr>
      </p:pic>
      <p:sp>
        <p:nvSpPr>
          <p:cNvPr id="24" name="Google Shape;122;p16">
            <a:extLst>
              <a:ext uri="{FF2B5EF4-FFF2-40B4-BE49-F238E27FC236}">
                <a16:creationId xmlns:a16="http://schemas.microsoft.com/office/drawing/2014/main" xmlns="" id="{386993A2-6224-F84D-B564-55DE30C91726}"/>
              </a:ext>
            </a:extLst>
          </p:cNvPr>
          <p:cNvSpPr txBox="1"/>
          <p:nvPr/>
        </p:nvSpPr>
        <p:spPr>
          <a:xfrm>
            <a:off x="457200" y="4005078"/>
            <a:ext cx="1831160" cy="79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2019 Priorities and Concerns</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Google Shape;123;p16">
            <a:extLst>
              <a:ext uri="{FF2B5EF4-FFF2-40B4-BE49-F238E27FC236}">
                <a16:creationId xmlns:a16="http://schemas.microsoft.com/office/drawing/2014/main" xmlns="" id="{43425FB7-C78D-AE4B-A9F9-03CCDEFC7586}"/>
              </a:ext>
            </a:extLst>
          </p:cNvPr>
          <p:cNvSpPr txBox="1"/>
          <p:nvPr/>
        </p:nvSpPr>
        <p:spPr>
          <a:xfrm>
            <a:off x="2558489" y="4005078"/>
            <a:ext cx="185043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FFAC40"/>
                </a:solidFill>
                <a:latin typeface="Verdana" panose="020B0604030504040204" pitchFamily="34" charset="0"/>
                <a:ea typeface="Verdana" panose="020B0604030504040204" pitchFamily="34" charset="0"/>
                <a:cs typeface="Verdana" panose="020B0604030504040204" pitchFamily="34" charset="0"/>
              </a:rPr>
              <a:t>Demographics</a:t>
            </a:r>
            <a:endParaRPr b="1" dirty="0">
              <a:solidFill>
                <a:srgbClr val="FFAC40"/>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Google Shape;124;p16">
            <a:extLst>
              <a:ext uri="{FF2B5EF4-FFF2-40B4-BE49-F238E27FC236}">
                <a16:creationId xmlns:a16="http://schemas.microsoft.com/office/drawing/2014/main" xmlns="" id="{C6A6A440-4B2C-7843-A313-40D8433996AB}"/>
              </a:ext>
            </a:extLst>
          </p:cNvPr>
          <p:cNvSpPr txBox="1"/>
          <p:nvPr/>
        </p:nvSpPr>
        <p:spPr>
          <a:xfrm>
            <a:off x="4886436" y="4005078"/>
            <a:ext cx="151966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The Human Factor</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Google Shape;125;p16">
            <a:extLst>
              <a:ext uri="{FF2B5EF4-FFF2-40B4-BE49-F238E27FC236}">
                <a16:creationId xmlns:a16="http://schemas.microsoft.com/office/drawing/2014/main" xmlns="" id="{0A4004E8-8C90-6541-B490-DD66F7D3CC21}"/>
              </a:ext>
            </a:extLst>
          </p:cNvPr>
          <p:cNvSpPr txBox="1"/>
          <p:nvPr/>
        </p:nvSpPr>
        <p:spPr>
          <a:xfrm>
            <a:off x="6854218" y="4005078"/>
            <a:ext cx="190360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2019 and Beyond</a:t>
            </a:r>
            <a:endParaRPr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Google Shape;118;p16">
            <a:extLst>
              <a:ext uri="{FF2B5EF4-FFF2-40B4-BE49-F238E27FC236}">
                <a16:creationId xmlns:a16="http://schemas.microsoft.com/office/drawing/2014/main" xmlns="" id="{8CE84A6B-7827-FD42-9950-1D2B77C64FFA}"/>
              </a:ext>
            </a:extLst>
          </p:cNvPr>
          <p:cNvSpPr/>
          <p:nvPr/>
        </p:nvSpPr>
        <p:spPr>
          <a:xfrm>
            <a:off x="1031331"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p16">
            <a:extLst>
              <a:ext uri="{FF2B5EF4-FFF2-40B4-BE49-F238E27FC236}">
                <a16:creationId xmlns:a16="http://schemas.microsoft.com/office/drawing/2014/main" xmlns="" id="{375F6DEC-ADAA-BD4F-8AC7-C6A311690D51}"/>
              </a:ext>
            </a:extLst>
          </p:cNvPr>
          <p:cNvSpPr/>
          <p:nvPr/>
        </p:nvSpPr>
        <p:spPr>
          <a:xfrm>
            <a:off x="3177054" y="3296953"/>
            <a:ext cx="613300" cy="611727"/>
          </a:xfrm>
          <a:prstGeom prst="ellipse">
            <a:avLst/>
          </a:prstGeom>
          <a:solidFill>
            <a:srgbClr val="FFAC40"/>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p16">
            <a:extLst>
              <a:ext uri="{FF2B5EF4-FFF2-40B4-BE49-F238E27FC236}">
                <a16:creationId xmlns:a16="http://schemas.microsoft.com/office/drawing/2014/main" xmlns="" id="{8A753546-9908-A041-AE7B-680F2AA9DE7D}"/>
              </a:ext>
            </a:extLst>
          </p:cNvPr>
          <p:cNvSpPr/>
          <p:nvPr/>
        </p:nvSpPr>
        <p:spPr>
          <a:xfrm>
            <a:off x="5339616" y="3296953"/>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p16">
            <a:extLst>
              <a:ext uri="{FF2B5EF4-FFF2-40B4-BE49-F238E27FC236}">
                <a16:creationId xmlns:a16="http://schemas.microsoft.com/office/drawing/2014/main" xmlns="" id="{F613B9AE-67A8-7D49-A7C4-DE0284090FD8}"/>
              </a:ext>
            </a:extLst>
          </p:cNvPr>
          <p:cNvSpPr/>
          <p:nvPr/>
        </p:nvSpPr>
        <p:spPr>
          <a:xfrm>
            <a:off x="7499368" y="3315702"/>
            <a:ext cx="613300" cy="611727"/>
          </a:xfrm>
          <a:prstGeom prst="ellipse">
            <a:avLst/>
          </a:prstGeom>
          <a:solidFill>
            <a:srgbClr val="79929E"/>
          </a:solidFill>
          <a:ln w="63500" cap="flat" cmpd="sng">
            <a:solidFill>
              <a:srgbClr val="71B5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a:extLst>
              <a:ext uri="{FF2B5EF4-FFF2-40B4-BE49-F238E27FC236}">
                <a16:creationId xmlns:a16="http://schemas.microsoft.com/office/drawing/2014/main" xmlns="" id="{A0187B47-7306-A64B-9850-033B6B3897E5}"/>
              </a:ext>
            </a:extLst>
          </p:cNvPr>
          <p:cNvPicPr>
            <a:picLocks noChangeAspect="1"/>
          </p:cNvPicPr>
          <p:nvPr/>
        </p:nvPicPr>
        <p:blipFill>
          <a:blip r:embed="rId5"/>
          <a:stretch>
            <a:fillRect/>
          </a:stretch>
        </p:blipFill>
        <p:spPr>
          <a:xfrm>
            <a:off x="170688" y="6224824"/>
            <a:ext cx="1750496" cy="55697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3860</TotalTime>
  <Words>3458</Words>
  <Application>Microsoft Macintosh PowerPoint</Application>
  <PresentationFormat>On-screen Show (4:3)</PresentationFormat>
  <Paragraphs>426</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Calibri</vt:lpstr>
      <vt:lpstr>Federo</vt:lpstr>
      <vt:lpstr>Verdana</vt:lpstr>
      <vt:lpstr>Arial</vt:lpstr>
      <vt:lpstr>Office Theme</vt:lpstr>
      <vt:lpstr>PowerPoint Presentation</vt:lpstr>
      <vt:lpstr>PowerPoint Presentation</vt:lpstr>
      <vt:lpstr>The State of the Industry</vt:lpstr>
      <vt:lpstr>Today’s Topics</vt:lpstr>
      <vt:lpstr>PowerPoint Presentation</vt:lpstr>
      <vt:lpstr>2019 Priorities</vt:lpstr>
      <vt:lpstr>PowerPoint Presentation</vt:lpstr>
      <vt:lpstr>The Human Factor</vt:lpstr>
      <vt:lpstr>PowerPoint Presentation</vt:lpstr>
      <vt:lpstr>By the Numbers</vt:lpstr>
      <vt:lpstr>Demographics:  Property Types</vt:lpstr>
      <vt:lpstr>Demographics:  Property Mix</vt:lpstr>
      <vt:lpstr>Demographics:  How Many Doors?</vt:lpstr>
      <vt:lpstr>Demographics:  Revenue</vt:lpstr>
      <vt:lpstr>Demographics:  Tenure in the industry</vt:lpstr>
      <vt:lpstr>Demographics:  NARPM Membership</vt:lpstr>
      <vt:lpstr>NARPM Commentary</vt:lpstr>
      <vt:lpstr>Today’s Topics</vt:lpstr>
      <vt:lpstr>Serving the Human Factor</vt:lpstr>
      <vt:lpstr>PowerPoint Presentation</vt:lpstr>
      <vt:lpstr>PowerPoint Presentation</vt:lpstr>
      <vt:lpstr>Empathy-Driven: Understanding the Owners</vt:lpstr>
      <vt:lpstr>Empathy-Driven: Understanding the Owners</vt:lpstr>
      <vt:lpstr>Empathy-Driven: Understanding the Renters</vt:lpstr>
      <vt:lpstr>Millennials</vt:lpstr>
      <vt:lpstr>PowerPoint Presentation</vt:lpstr>
      <vt:lpstr>PowerPoint Presentation</vt:lpstr>
      <vt:lpstr>Not so different...</vt:lpstr>
      <vt:lpstr>PowerPoint Presentation</vt:lpstr>
      <vt:lpstr>PowerPoint Presentation</vt:lpstr>
      <vt:lpstr>Service-Oriented Shifting strategies</vt:lpstr>
      <vt:lpstr>Service-Oriented Primary services for owners</vt:lpstr>
      <vt:lpstr>Service-Oriented Focus areas for growth</vt:lpstr>
      <vt:lpstr>PowerPoint Presentation</vt:lpstr>
      <vt:lpstr>PowerPoint Presentation</vt:lpstr>
      <vt:lpstr>Tech-enabled relationships Owners, Renters and Technology</vt:lpstr>
      <vt:lpstr>Tech-enabled relationships Property Managers and Technology</vt:lpstr>
      <vt:lpstr>Tech-enabled relationships Property Managers and Technology</vt:lpstr>
      <vt:lpstr>Business Impact of Software</vt:lpstr>
      <vt:lpstr>Tech-enabled relationships</vt:lpstr>
      <vt:lpstr>Today’s Topics</vt:lpstr>
      <vt:lpstr>2019 and beyond:  the human factor in property management</vt:lpstr>
      <vt:lpstr>2019 and beyond:  the opportunity</vt:lpstr>
      <vt:lpstr>Get Your Copy!</vt:lpstr>
      <vt:lpstr>Thank You</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78</cp:revision>
  <dcterms:modified xsi:type="dcterms:W3CDTF">2018-10-17T17:15:23Z</dcterms:modified>
</cp:coreProperties>
</file>